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4"/>
    <p:sldMasterId id="214748367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Lst>
  <p:sldSz cy="5143500" cx="9144000"/>
  <p:notesSz cx="6858000" cy="9144000"/>
  <p:embeddedFontLst>
    <p:embeddedFont>
      <p:font typeface="Roboto"/>
      <p:regular r:id="rId33"/>
      <p:bold r:id="rId34"/>
      <p:italic r:id="rId35"/>
      <p:boldItalic r:id="rId3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font" Target="fonts/Roboto-regular.fntdata"/><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font" Target="fonts/Roboto-italic.fntdata"/><Relationship Id="rId12" Type="http://schemas.openxmlformats.org/officeDocument/2006/relationships/slide" Target="slides/slide6.xml"/><Relationship Id="rId34" Type="http://schemas.openxmlformats.org/officeDocument/2006/relationships/font" Target="fonts/Roboto-bold.fntdata"/><Relationship Id="rId15" Type="http://schemas.openxmlformats.org/officeDocument/2006/relationships/slide" Target="slides/slide9.xml"/><Relationship Id="rId14" Type="http://schemas.openxmlformats.org/officeDocument/2006/relationships/slide" Target="slides/slide8.xml"/><Relationship Id="rId36" Type="http://schemas.openxmlformats.org/officeDocument/2006/relationships/font" Target="fonts/Roboto-boldItalic.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beca6ee93f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beca6ee93f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beca6ee93f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beca6ee93f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beca6ee93f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beca6ee93f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beca6ee93f_0_2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beca6ee93f_0_2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beca6ee93f_0_2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beca6ee93f_0_2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beca6ee93f_0_2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beca6ee93f_0_2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beca6ee93f_0_3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beca6ee93f_0_3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beca6ee93f_0_3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beca6ee93f_0_3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beca6ee93f_0_3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beca6ee93f_0_3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bee19338a6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bee19338a6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bd660d5726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bd660d5726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bee19338a6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bee19338a6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bee19338a6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bee19338a6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beca6ee93f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beca6ee93f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bee19338a6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bee19338a6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c189422475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c189422475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c0f98337c4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c0f98337c4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bd6a4f3739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bd6a4f3739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bd6a4f3739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bd6a4f3739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bd6a4f373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bd6a4f373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bd6a4f3739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bd6a4f3739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be97d42ce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be97d42ce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be97d42ceb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be97d42ceb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beca6ee93f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beca6ee93f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beca6ee93f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beca6ee93f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4" name="Shape 54"/>
        <p:cNvGrpSpPr/>
        <p:nvPr/>
      </p:nvGrpSpPr>
      <p:grpSpPr>
        <a:xfrm>
          <a:off x="0" y="0"/>
          <a:ext cx="0" cy="0"/>
          <a:chOff x="0" y="0"/>
          <a:chExt cx="0" cy="0"/>
        </a:xfrm>
      </p:grpSpPr>
      <p:sp>
        <p:nvSpPr>
          <p:cNvPr id="55" name="Google Shape;55;p14"/>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56" name="Google Shape;56;p14"/>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57" name="Google Shape;57;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8" name="Shape 58"/>
        <p:cNvGrpSpPr/>
        <p:nvPr/>
      </p:nvGrpSpPr>
      <p:grpSpPr>
        <a:xfrm>
          <a:off x="0" y="0"/>
          <a:ext cx="0" cy="0"/>
          <a:chOff x="0" y="0"/>
          <a:chExt cx="0" cy="0"/>
        </a:xfrm>
      </p:grpSpPr>
      <p:sp>
        <p:nvSpPr>
          <p:cNvPr id="59" name="Google Shape;59;p15"/>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60" name="Google Shape;60;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1" name="Shape 61"/>
        <p:cNvGrpSpPr/>
        <p:nvPr/>
      </p:nvGrpSpPr>
      <p:grpSpPr>
        <a:xfrm>
          <a:off x="0" y="0"/>
          <a:ext cx="0" cy="0"/>
          <a:chOff x="0" y="0"/>
          <a:chExt cx="0" cy="0"/>
        </a:xfrm>
      </p:grpSpPr>
      <p:sp>
        <p:nvSpPr>
          <p:cNvPr id="62" name="Google Shape;62;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3" name="Google Shape;63;p1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64" name="Google Shape;64;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5" name="Shape 65"/>
        <p:cNvGrpSpPr/>
        <p:nvPr/>
      </p:nvGrpSpPr>
      <p:grpSpPr>
        <a:xfrm>
          <a:off x="0" y="0"/>
          <a:ext cx="0" cy="0"/>
          <a:chOff x="0" y="0"/>
          <a:chExt cx="0" cy="0"/>
        </a:xfrm>
      </p:grpSpPr>
      <p:sp>
        <p:nvSpPr>
          <p:cNvPr id="66" name="Google Shape;66;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7" name="Google Shape;67;p17"/>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68" name="Google Shape;68;p17"/>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69" name="Google Shape;69;p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 name="Shape 70"/>
        <p:cNvGrpSpPr/>
        <p:nvPr/>
      </p:nvGrpSpPr>
      <p:grpSpPr>
        <a:xfrm>
          <a:off x="0" y="0"/>
          <a:ext cx="0" cy="0"/>
          <a:chOff x="0" y="0"/>
          <a:chExt cx="0" cy="0"/>
        </a:xfrm>
      </p:grpSpPr>
      <p:sp>
        <p:nvSpPr>
          <p:cNvPr id="71" name="Google Shape;71;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2" name="Google Shape;72;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3" name="Shape 73"/>
        <p:cNvGrpSpPr/>
        <p:nvPr/>
      </p:nvGrpSpPr>
      <p:grpSpPr>
        <a:xfrm>
          <a:off x="0" y="0"/>
          <a:ext cx="0" cy="0"/>
          <a:chOff x="0" y="0"/>
          <a:chExt cx="0" cy="0"/>
        </a:xfrm>
      </p:grpSpPr>
      <p:sp>
        <p:nvSpPr>
          <p:cNvPr id="74" name="Google Shape;74;p19"/>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75" name="Google Shape;75;p19"/>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6" name="Google Shape;76;p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77" name="Shape 77"/>
        <p:cNvGrpSpPr/>
        <p:nvPr/>
      </p:nvGrpSpPr>
      <p:grpSpPr>
        <a:xfrm>
          <a:off x="0" y="0"/>
          <a:ext cx="0" cy="0"/>
          <a:chOff x="0" y="0"/>
          <a:chExt cx="0" cy="0"/>
        </a:xfrm>
      </p:grpSpPr>
      <p:sp>
        <p:nvSpPr>
          <p:cNvPr id="78" name="Google Shape;78;p20"/>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79" name="Google Shape;79;p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0" name="Shape 80"/>
        <p:cNvGrpSpPr/>
        <p:nvPr/>
      </p:nvGrpSpPr>
      <p:grpSpPr>
        <a:xfrm>
          <a:off x="0" y="0"/>
          <a:ext cx="0" cy="0"/>
          <a:chOff x="0" y="0"/>
          <a:chExt cx="0" cy="0"/>
        </a:xfrm>
      </p:grpSpPr>
      <p:sp>
        <p:nvSpPr>
          <p:cNvPr id="81" name="Google Shape;81;p21"/>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21"/>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83" name="Google Shape;83;p21"/>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84" name="Google Shape;84;p21"/>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85" name="Google Shape;85;p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6" name="Shape 86"/>
        <p:cNvGrpSpPr/>
        <p:nvPr/>
      </p:nvGrpSpPr>
      <p:grpSpPr>
        <a:xfrm>
          <a:off x="0" y="0"/>
          <a:ext cx="0" cy="0"/>
          <a:chOff x="0" y="0"/>
          <a:chExt cx="0" cy="0"/>
        </a:xfrm>
      </p:grpSpPr>
      <p:sp>
        <p:nvSpPr>
          <p:cNvPr id="87" name="Google Shape;87;p22"/>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88" name="Google Shape;88;p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89" name="Shape 89"/>
        <p:cNvGrpSpPr/>
        <p:nvPr/>
      </p:nvGrpSpPr>
      <p:grpSpPr>
        <a:xfrm>
          <a:off x="0" y="0"/>
          <a:ext cx="0" cy="0"/>
          <a:chOff x="0" y="0"/>
          <a:chExt cx="0" cy="0"/>
        </a:xfrm>
      </p:grpSpPr>
      <p:sp>
        <p:nvSpPr>
          <p:cNvPr id="90" name="Google Shape;90;p23"/>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91" name="Google Shape;91;p23"/>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92" name="Google Shape;92;p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3" name="Shape 93"/>
        <p:cNvGrpSpPr/>
        <p:nvPr/>
      </p:nvGrpSpPr>
      <p:grpSpPr>
        <a:xfrm>
          <a:off x="0" y="0"/>
          <a:ext cx="0" cy="0"/>
          <a:chOff x="0" y="0"/>
          <a:chExt cx="0" cy="0"/>
        </a:xfrm>
      </p:grpSpPr>
      <p:sp>
        <p:nvSpPr>
          <p:cNvPr id="94" name="Google Shape;94;p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2.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1600"/>
              </a:spcBef>
              <a:spcAft>
                <a:spcPts val="0"/>
              </a:spcAft>
              <a:buClr>
                <a:schemeClr val="dk2"/>
              </a:buClr>
              <a:buSzPts val="1400"/>
              <a:buChar char="○"/>
              <a:defRPr>
                <a:solidFill>
                  <a:schemeClr val="dk2"/>
                </a:solidFill>
              </a:defRPr>
            </a:lvl2pPr>
            <a:lvl3pPr indent="-317500" lvl="2" marL="1371600" rtl="0">
              <a:lnSpc>
                <a:spcPct val="115000"/>
              </a:lnSpc>
              <a:spcBef>
                <a:spcPts val="1600"/>
              </a:spcBef>
              <a:spcAft>
                <a:spcPts val="0"/>
              </a:spcAft>
              <a:buClr>
                <a:schemeClr val="dk2"/>
              </a:buClr>
              <a:buSzPts val="1400"/>
              <a:buChar char="■"/>
              <a:defRPr>
                <a:solidFill>
                  <a:schemeClr val="dk2"/>
                </a:solidFill>
              </a:defRPr>
            </a:lvl3pPr>
            <a:lvl4pPr indent="-317500" lvl="3" marL="1828800" rtl="0">
              <a:lnSpc>
                <a:spcPct val="115000"/>
              </a:lnSpc>
              <a:spcBef>
                <a:spcPts val="1600"/>
              </a:spcBef>
              <a:spcAft>
                <a:spcPts val="0"/>
              </a:spcAft>
              <a:buClr>
                <a:schemeClr val="dk2"/>
              </a:buClr>
              <a:buSzPts val="1400"/>
              <a:buChar char="●"/>
              <a:defRPr>
                <a:solidFill>
                  <a:schemeClr val="dk2"/>
                </a:solidFill>
              </a:defRPr>
            </a:lvl4pPr>
            <a:lvl5pPr indent="-317500" lvl="4" marL="2286000" rtl="0">
              <a:lnSpc>
                <a:spcPct val="115000"/>
              </a:lnSpc>
              <a:spcBef>
                <a:spcPts val="1600"/>
              </a:spcBef>
              <a:spcAft>
                <a:spcPts val="0"/>
              </a:spcAft>
              <a:buClr>
                <a:schemeClr val="dk2"/>
              </a:buClr>
              <a:buSzPts val="1400"/>
              <a:buChar char="○"/>
              <a:defRPr>
                <a:solidFill>
                  <a:schemeClr val="dk2"/>
                </a:solidFill>
              </a:defRPr>
            </a:lvl5pPr>
            <a:lvl6pPr indent="-317500" lvl="5" marL="2743200" rtl="0">
              <a:lnSpc>
                <a:spcPct val="115000"/>
              </a:lnSpc>
              <a:spcBef>
                <a:spcPts val="1600"/>
              </a:spcBef>
              <a:spcAft>
                <a:spcPts val="0"/>
              </a:spcAft>
              <a:buClr>
                <a:schemeClr val="dk2"/>
              </a:buClr>
              <a:buSzPts val="1400"/>
              <a:buChar char="■"/>
              <a:defRPr>
                <a:solidFill>
                  <a:schemeClr val="dk2"/>
                </a:solidFill>
              </a:defRPr>
            </a:lvl6pPr>
            <a:lvl7pPr indent="-317500" lvl="6" marL="3200400" rtl="0">
              <a:lnSpc>
                <a:spcPct val="115000"/>
              </a:lnSpc>
              <a:spcBef>
                <a:spcPts val="1600"/>
              </a:spcBef>
              <a:spcAft>
                <a:spcPts val="0"/>
              </a:spcAft>
              <a:buClr>
                <a:schemeClr val="dk2"/>
              </a:buClr>
              <a:buSzPts val="1400"/>
              <a:buChar char="●"/>
              <a:defRPr>
                <a:solidFill>
                  <a:schemeClr val="dk2"/>
                </a:solidFill>
              </a:defRPr>
            </a:lvl7pPr>
            <a:lvl8pPr indent="-317500" lvl="7" marL="3657600" rtl="0">
              <a:lnSpc>
                <a:spcPct val="115000"/>
              </a:lnSpc>
              <a:spcBef>
                <a:spcPts val="1600"/>
              </a:spcBef>
              <a:spcAft>
                <a:spcPts val="0"/>
              </a:spcAft>
              <a:buClr>
                <a:schemeClr val="dk2"/>
              </a:buClr>
              <a:buSzPts val="1400"/>
              <a:buChar char="○"/>
              <a:defRPr>
                <a:solidFill>
                  <a:schemeClr val="dk2"/>
                </a:solidFill>
              </a:defRPr>
            </a:lvl8pPr>
            <a:lvl9pPr indent="-317500" lvl="8" marL="4114800" rtl="0">
              <a:lnSpc>
                <a:spcPct val="115000"/>
              </a:lnSpc>
              <a:spcBef>
                <a:spcPts val="1600"/>
              </a:spcBef>
              <a:spcAft>
                <a:spcPts val="1600"/>
              </a:spcAft>
              <a:buClr>
                <a:schemeClr val="dk2"/>
              </a:buClr>
              <a:buSzPts val="1400"/>
              <a:buChar char="■"/>
              <a:defRPr>
                <a:solidFill>
                  <a:schemeClr val="dk2"/>
                </a:solidFill>
              </a:defRPr>
            </a:lvl9pPr>
          </a:lstStyle>
          <a:p/>
        </p:txBody>
      </p:sp>
      <p:sp>
        <p:nvSpPr>
          <p:cNvPr id="53" name="Google Shape;5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7.pn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 Id="rId3"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 Id="rId3" Type="http://schemas.openxmlformats.org/officeDocument/2006/relationships/image" Target="../media/image21.png"/><Relationship Id="rId4" Type="http://schemas.openxmlformats.org/officeDocument/2006/relationships/image" Target="../media/image4.png"/><Relationship Id="rId5" Type="http://schemas.openxmlformats.org/officeDocument/2006/relationships/image" Target="../media/image20.png"/><Relationship Id="rId6" Type="http://schemas.openxmlformats.org/officeDocument/2006/relationships/image" Target="../media/image10.png"/><Relationship Id="rId7" Type="http://schemas.openxmlformats.org/officeDocument/2006/relationships/image" Target="../media/image2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 Id="rId3" Type="http://schemas.openxmlformats.org/officeDocument/2006/relationships/image" Target="../media/image28.png"/><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 Id="rId3" Type="http://schemas.openxmlformats.org/officeDocument/2006/relationships/image" Target="../media/image26.png"/><Relationship Id="rId4" Type="http://schemas.openxmlformats.org/officeDocument/2006/relationships/image" Target="../media/image27.png"/><Relationship Id="rId5" Type="http://schemas.openxmlformats.org/officeDocument/2006/relationships/image" Target="../media/image3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 Id="rId3" Type="http://schemas.openxmlformats.org/officeDocument/2006/relationships/image" Target="../media/image2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 Id="rId3" Type="http://schemas.openxmlformats.org/officeDocument/2006/relationships/image" Target="../media/image34.png"/><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 Id="rId3" Type="http://schemas.openxmlformats.org/officeDocument/2006/relationships/image" Target="../media/image30.png"/><Relationship Id="rId4" Type="http://schemas.openxmlformats.org/officeDocument/2006/relationships/image" Target="../media/image38.png"/><Relationship Id="rId5" Type="http://schemas.openxmlformats.org/officeDocument/2006/relationships/image" Target="../media/image2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 Id="rId3" Type="http://schemas.openxmlformats.org/officeDocument/2006/relationships/image" Target="../media/image3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xml"/><Relationship Id="rId3" Type="http://schemas.openxmlformats.org/officeDocument/2006/relationships/image" Target="../media/image33.png"/><Relationship Id="rId4" Type="http://schemas.openxmlformats.org/officeDocument/2006/relationships/image" Target="../media/image40.png"/><Relationship Id="rId5" Type="http://schemas.openxmlformats.org/officeDocument/2006/relationships/image" Target="../media/image32.png"/><Relationship Id="rId6" Type="http://schemas.openxmlformats.org/officeDocument/2006/relationships/image" Target="../media/image39.png"/><Relationship Id="rId7" Type="http://schemas.openxmlformats.org/officeDocument/2006/relationships/image" Target="../media/image36.png"/><Relationship Id="rId8" Type="http://schemas.openxmlformats.org/officeDocument/2006/relationships/image" Target="../media/image3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hyperlink" Target="http://drive.google.com/file/d/1PxdbvYXcoyufVVqATTkH9syn70mDwUDt/view" TargetMode="External"/><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 Id="rId3" Type="http://schemas.openxmlformats.org/officeDocument/2006/relationships/image" Target="../media/image41.png"/><Relationship Id="rId4" Type="http://schemas.openxmlformats.org/officeDocument/2006/relationships/image" Target="../media/image4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xml"/><Relationship Id="rId3" Type="http://schemas.openxmlformats.org/officeDocument/2006/relationships/image" Target="../media/image43.png"/><Relationship Id="rId4" Type="http://schemas.openxmlformats.org/officeDocument/2006/relationships/image" Target="../media/image51.png"/><Relationship Id="rId5" Type="http://schemas.openxmlformats.org/officeDocument/2006/relationships/image" Target="../media/image4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49.png"/><Relationship Id="rId4" Type="http://schemas.openxmlformats.org/officeDocument/2006/relationships/image" Target="../media/image47.png"/><Relationship Id="rId5" Type="http://schemas.openxmlformats.org/officeDocument/2006/relationships/image" Target="../media/image4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48.png"/><Relationship Id="rId4" Type="http://schemas.openxmlformats.org/officeDocument/2006/relationships/image" Target="../media/image4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hyperlink" Target="https://space.bilibili.com/21630984" TargetMode="External"/><Relationship Id="rId4" Type="http://schemas.openxmlformats.org/officeDocument/2006/relationships/hyperlink" Target="https://www.youtube.com/c/%E5%8F%A4%E5%9F%8E%E7%AE%97%E6%B3%95" TargetMode="External"/><Relationship Id="rId5" Type="http://schemas.openxmlformats.org/officeDocument/2006/relationships/image" Target="../media/image50.png"/><Relationship Id="rId6" Type="http://schemas.openxmlformats.org/officeDocument/2006/relationships/image" Target="../media/image5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hyperlink" Target="https://www.hackerearth.com/practice/algorithms/sorting/insertion-sort/tutorial/"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6.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4.png"/><Relationship Id="rId4" Type="http://schemas.openxmlformats.org/officeDocument/2006/relationships/image" Target="../media/image5.png"/><Relationship Id="rId9" Type="http://schemas.openxmlformats.org/officeDocument/2006/relationships/image" Target="../media/image12.png"/><Relationship Id="rId5" Type="http://schemas.openxmlformats.org/officeDocument/2006/relationships/hyperlink" Target="https://en.wikipedia.org/wiki/Analysis_of_algorithms" TargetMode="External"/><Relationship Id="rId6" Type="http://schemas.openxmlformats.org/officeDocument/2006/relationships/hyperlink" Target="https://en.wikipedia.org/wiki/Best,_worst_and_average_case" TargetMode="External"/><Relationship Id="rId7" Type="http://schemas.openxmlformats.org/officeDocument/2006/relationships/hyperlink" Target="https://en.wikipedia.org/wiki/Big_O_notation" TargetMode="External"/><Relationship Id="rId8" Type="http://schemas.openxmlformats.org/officeDocument/2006/relationships/hyperlink" Target="https://en.wikipedia.org/wiki/Best,_worst_and_average_case"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png"/><Relationship Id="rId4" Type="http://schemas.openxmlformats.org/officeDocument/2006/relationships/image" Target="../media/image17.png"/><Relationship Id="rId5" Type="http://schemas.openxmlformats.org/officeDocument/2006/relationships/image" Target="../media/image13.png"/><Relationship Id="rId6" Type="http://schemas.openxmlformats.org/officeDocument/2006/relationships/hyperlink" Target="https://en.wikipedia.org/wiki/Quickselect" TargetMode="External"/><Relationship Id="rId7" Type="http://schemas.openxmlformats.org/officeDocument/2006/relationships/hyperlink" Target="https://www.geeksforgeeks.org/quick-sort/"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9.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25"/>
          <p:cNvSpPr txBox="1"/>
          <p:nvPr>
            <p:ph type="ctrTitle"/>
          </p:nvPr>
        </p:nvSpPr>
        <p:spPr>
          <a:xfrm>
            <a:off x="311700" y="424500"/>
            <a:ext cx="8520600" cy="971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SzPts val="990"/>
              <a:buNone/>
            </a:pPr>
            <a:r>
              <a:rPr b="1" lang="en" sz="5500"/>
              <a:t>基础算法(九) -- 排序十讲</a:t>
            </a:r>
            <a:endParaRPr b="1" sz="5500"/>
          </a:p>
        </p:txBody>
      </p:sp>
      <p:sp>
        <p:nvSpPr>
          <p:cNvPr id="100" name="Google Shape;100;p25"/>
          <p:cNvSpPr txBox="1"/>
          <p:nvPr/>
        </p:nvSpPr>
        <p:spPr>
          <a:xfrm>
            <a:off x="870650" y="1553975"/>
            <a:ext cx="7698900" cy="32325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n" sz="2200"/>
              <a:t>bubble sort, insertion sort, selection sort, shell sort,</a:t>
            </a:r>
            <a:endParaRPr sz="2200"/>
          </a:p>
          <a:p>
            <a:pPr indent="0" lvl="0" marL="0" rtl="0" algn="l">
              <a:lnSpc>
                <a:spcPct val="100000"/>
              </a:lnSpc>
              <a:spcBef>
                <a:spcPts val="0"/>
              </a:spcBef>
              <a:spcAft>
                <a:spcPts val="0"/>
              </a:spcAft>
              <a:buNone/>
            </a:pPr>
            <a:r>
              <a:rPr lang="en" sz="2200"/>
              <a:t>quick sort, merge sort, heap sort</a:t>
            </a:r>
            <a:endParaRPr sz="2200"/>
          </a:p>
          <a:p>
            <a:pPr indent="0" lvl="0" marL="0" rtl="0" algn="l">
              <a:lnSpc>
                <a:spcPct val="100000"/>
              </a:lnSpc>
              <a:spcBef>
                <a:spcPts val="0"/>
              </a:spcBef>
              <a:spcAft>
                <a:spcPts val="0"/>
              </a:spcAft>
              <a:buNone/>
            </a:pPr>
            <a:r>
              <a:rPr lang="en" sz="2200"/>
              <a:t>counting sort, bucket sort, radix sort *pancake sort</a:t>
            </a:r>
            <a:endParaRPr sz="2200"/>
          </a:p>
          <a:p>
            <a:pPr indent="0" lvl="0" marL="0" rtl="0" algn="l">
              <a:lnSpc>
                <a:spcPct val="100000"/>
              </a:lnSpc>
              <a:spcBef>
                <a:spcPts val="0"/>
              </a:spcBef>
              <a:spcAft>
                <a:spcPts val="0"/>
              </a:spcAft>
              <a:buNone/>
            </a:pPr>
            <a:r>
              <a:t/>
            </a:r>
            <a:endParaRPr sz="2200"/>
          </a:p>
          <a:p>
            <a:pPr indent="0" lvl="0" marL="0" rtl="0" algn="l">
              <a:lnSpc>
                <a:spcPct val="100000"/>
              </a:lnSpc>
              <a:spcBef>
                <a:spcPts val="0"/>
              </a:spcBef>
              <a:spcAft>
                <a:spcPts val="0"/>
              </a:spcAft>
              <a:buNone/>
            </a:pPr>
            <a:r>
              <a:rPr lang="en" sz="2200"/>
              <a:t>215. Kth Largest Element in an Array</a:t>
            </a:r>
            <a:endParaRPr sz="2200"/>
          </a:p>
          <a:p>
            <a:pPr indent="0" lvl="0" marL="0" rtl="0" algn="l">
              <a:lnSpc>
                <a:spcPct val="100000"/>
              </a:lnSpc>
              <a:spcBef>
                <a:spcPts val="0"/>
              </a:spcBef>
              <a:spcAft>
                <a:spcPts val="0"/>
              </a:spcAft>
              <a:buNone/>
            </a:pPr>
            <a:r>
              <a:rPr lang="en" sz="2200"/>
              <a:t>148. Sort List &amp; count of inversion pairs</a:t>
            </a:r>
            <a:endParaRPr sz="2200"/>
          </a:p>
          <a:p>
            <a:pPr indent="0" lvl="0" marL="0" rtl="0" algn="l">
              <a:lnSpc>
                <a:spcPct val="100000"/>
              </a:lnSpc>
              <a:spcBef>
                <a:spcPts val="0"/>
              </a:spcBef>
              <a:spcAft>
                <a:spcPts val="0"/>
              </a:spcAft>
              <a:buNone/>
            </a:pPr>
            <a:r>
              <a:rPr lang="en" sz="2200"/>
              <a:t>75. Sort Colors</a:t>
            </a:r>
            <a:endParaRPr sz="2200"/>
          </a:p>
          <a:p>
            <a:pPr indent="0" lvl="0" marL="0" rtl="0" algn="l">
              <a:lnSpc>
                <a:spcPct val="100000"/>
              </a:lnSpc>
              <a:spcBef>
                <a:spcPts val="0"/>
              </a:spcBef>
              <a:spcAft>
                <a:spcPts val="0"/>
              </a:spcAft>
              <a:buNone/>
            </a:pPr>
            <a:r>
              <a:rPr lang="en" sz="2200"/>
              <a:t>451. Sort Characters By Frequency</a:t>
            </a:r>
            <a:endParaRPr sz="2200"/>
          </a:p>
          <a:p>
            <a:pPr indent="0" lvl="0" marL="0" rtl="0" algn="l">
              <a:lnSpc>
                <a:spcPct val="100000"/>
              </a:lnSpc>
              <a:spcBef>
                <a:spcPts val="0"/>
              </a:spcBef>
              <a:spcAft>
                <a:spcPts val="0"/>
              </a:spcAft>
              <a:buNone/>
            </a:pPr>
            <a:r>
              <a:rPr lang="en" sz="2200"/>
              <a:t>164. Maximum Gap</a:t>
            </a:r>
            <a:endParaRPr sz="2200"/>
          </a:p>
        </p:txBody>
      </p:sp>
      <p:sp>
        <p:nvSpPr>
          <p:cNvPr id="101" name="Google Shape;101;p25"/>
          <p:cNvSpPr txBox="1"/>
          <p:nvPr/>
        </p:nvSpPr>
        <p:spPr>
          <a:xfrm>
            <a:off x="6775625" y="4427850"/>
            <a:ext cx="2056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你们的好朋友Eddie</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pic>
        <p:nvPicPr>
          <p:cNvPr id="177" name="Google Shape;177;p34"/>
          <p:cNvPicPr preferRelativeResize="0"/>
          <p:nvPr/>
        </p:nvPicPr>
        <p:blipFill rotWithShape="1">
          <a:blip r:embed="rId3">
            <a:alphaModFix/>
          </a:blip>
          <a:srcRect b="0" l="0" r="2553" t="0"/>
          <a:stretch/>
        </p:blipFill>
        <p:spPr>
          <a:xfrm>
            <a:off x="0" y="0"/>
            <a:ext cx="3107651" cy="5143499"/>
          </a:xfrm>
          <a:prstGeom prst="rect">
            <a:avLst/>
          </a:prstGeom>
          <a:noFill/>
          <a:ln>
            <a:noFill/>
          </a:ln>
        </p:spPr>
      </p:pic>
      <p:pic>
        <p:nvPicPr>
          <p:cNvPr id="178" name="Google Shape;178;p34"/>
          <p:cNvPicPr preferRelativeResize="0"/>
          <p:nvPr/>
        </p:nvPicPr>
        <p:blipFill>
          <a:blip r:embed="rId4">
            <a:alphaModFix/>
          </a:blip>
          <a:stretch>
            <a:fillRect/>
          </a:stretch>
        </p:blipFill>
        <p:spPr>
          <a:xfrm>
            <a:off x="4451851" y="0"/>
            <a:ext cx="4692149" cy="5185551"/>
          </a:xfrm>
          <a:prstGeom prst="rect">
            <a:avLst/>
          </a:prstGeom>
          <a:noFill/>
          <a:ln>
            <a:noFill/>
          </a:ln>
        </p:spPr>
      </p:pic>
      <p:sp>
        <p:nvSpPr>
          <p:cNvPr id="179" name="Google Shape;179;p34"/>
          <p:cNvSpPr txBox="1"/>
          <p:nvPr/>
        </p:nvSpPr>
        <p:spPr>
          <a:xfrm>
            <a:off x="3204950" y="1558625"/>
            <a:ext cx="1149600" cy="1110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80" name="Google Shape;180;p34"/>
          <p:cNvSpPr txBox="1"/>
          <p:nvPr/>
        </p:nvSpPr>
        <p:spPr>
          <a:xfrm>
            <a:off x="3097800" y="1529400"/>
            <a:ext cx="13539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array sort</a:t>
            </a:r>
            <a:endParaRPr/>
          </a:p>
          <a:p>
            <a:pPr indent="0" lvl="0" marL="0" rtl="0" algn="l">
              <a:spcBef>
                <a:spcPts val="0"/>
              </a:spcBef>
              <a:spcAft>
                <a:spcPts val="0"/>
              </a:spcAft>
              <a:buNone/>
            </a:pPr>
            <a:r>
              <a:rPr lang="en"/>
              <a:t>变成</a:t>
            </a:r>
            <a:endParaRPr/>
          </a:p>
          <a:p>
            <a:pPr indent="0" lvl="0" marL="0" rtl="0" algn="l">
              <a:spcBef>
                <a:spcPts val="0"/>
              </a:spcBef>
              <a:spcAft>
                <a:spcPts val="0"/>
              </a:spcAft>
              <a:buNone/>
            </a:pPr>
            <a:r>
              <a:rPr lang="en"/>
              <a:t>list sort</a:t>
            </a:r>
            <a:endParaRPr/>
          </a:p>
          <a:p>
            <a:pPr indent="0" lvl="0" marL="0" rtl="0" algn="l">
              <a:spcBef>
                <a:spcPts val="0"/>
              </a:spcBef>
              <a:spcAft>
                <a:spcPts val="0"/>
              </a:spcAft>
              <a:buNone/>
            </a:pPr>
            <a:r>
              <a:rPr lang="en"/>
              <a:t>核心不变，直接上模板</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pic>
        <p:nvPicPr>
          <p:cNvPr id="185" name="Google Shape;185;p35"/>
          <p:cNvPicPr preferRelativeResize="0"/>
          <p:nvPr/>
        </p:nvPicPr>
        <p:blipFill>
          <a:blip r:embed="rId3">
            <a:alphaModFix/>
          </a:blip>
          <a:stretch>
            <a:fillRect/>
          </a:stretch>
        </p:blipFill>
        <p:spPr>
          <a:xfrm>
            <a:off x="52025" y="96625"/>
            <a:ext cx="6695411" cy="48387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pic>
        <p:nvPicPr>
          <p:cNvPr id="190" name="Google Shape;190;p36"/>
          <p:cNvPicPr preferRelativeResize="0"/>
          <p:nvPr/>
        </p:nvPicPr>
        <p:blipFill>
          <a:blip r:embed="rId3">
            <a:alphaModFix/>
          </a:blip>
          <a:stretch>
            <a:fillRect/>
          </a:stretch>
        </p:blipFill>
        <p:spPr>
          <a:xfrm>
            <a:off x="0" y="-6125"/>
            <a:ext cx="4493350" cy="2165400"/>
          </a:xfrm>
          <a:prstGeom prst="rect">
            <a:avLst/>
          </a:prstGeom>
          <a:noFill/>
          <a:ln>
            <a:noFill/>
          </a:ln>
        </p:spPr>
      </p:pic>
      <p:pic>
        <p:nvPicPr>
          <p:cNvPr id="191" name="Google Shape;191;p36"/>
          <p:cNvPicPr preferRelativeResize="0"/>
          <p:nvPr/>
        </p:nvPicPr>
        <p:blipFill>
          <a:blip r:embed="rId4">
            <a:alphaModFix/>
          </a:blip>
          <a:stretch>
            <a:fillRect/>
          </a:stretch>
        </p:blipFill>
        <p:spPr>
          <a:xfrm>
            <a:off x="0" y="2371675"/>
            <a:ext cx="2926125" cy="2751250"/>
          </a:xfrm>
          <a:prstGeom prst="rect">
            <a:avLst/>
          </a:prstGeom>
          <a:noFill/>
          <a:ln>
            <a:noFill/>
          </a:ln>
        </p:spPr>
      </p:pic>
      <p:pic>
        <p:nvPicPr>
          <p:cNvPr id="192" name="Google Shape;192;p36"/>
          <p:cNvPicPr preferRelativeResize="0"/>
          <p:nvPr/>
        </p:nvPicPr>
        <p:blipFill>
          <a:blip r:embed="rId5">
            <a:alphaModFix/>
          </a:blip>
          <a:stretch>
            <a:fillRect/>
          </a:stretch>
        </p:blipFill>
        <p:spPr>
          <a:xfrm>
            <a:off x="2775075" y="2509375"/>
            <a:ext cx="3045249" cy="2634125"/>
          </a:xfrm>
          <a:prstGeom prst="rect">
            <a:avLst/>
          </a:prstGeom>
          <a:noFill/>
          <a:ln>
            <a:noFill/>
          </a:ln>
        </p:spPr>
      </p:pic>
      <p:pic>
        <p:nvPicPr>
          <p:cNvPr id="193" name="Google Shape;193;p36"/>
          <p:cNvPicPr preferRelativeResize="0"/>
          <p:nvPr/>
        </p:nvPicPr>
        <p:blipFill>
          <a:blip r:embed="rId6">
            <a:alphaModFix/>
          </a:blip>
          <a:stretch>
            <a:fillRect/>
          </a:stretch>
        </p:blipFill>
        <p:spPr>
          <a:xfrm>
            <a:off x="5767325" y="2835950"/>
            <a:ext cx="3376665" cy="2286975"/>
          </a:xfrm>
          <a:prstGeom prst="rect">
            <a:avLst/>
          </a:prstGeom>
          <a:noFill/>
          <a:ln>
            <a:noFill/>
          </a:ln>
        </p:spPr>
      </p:pic>
      <p:sp>
        <p:nvSpPr>
          <p:cNvPr id="194" name="Google Shape;194;p36"/>
          <p:cNvSpPr txBox="1"/>
          <p:nvPr/>
        </p:nvSpPr>
        <p:spPr>
          <a:xfrm>
            <a:off x="4942700" y="156175"/>
            <a:ext cx="758400" cy="32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divide</a:t>
            </a:r>
            <a:endParaRPr/>
          </a:p>
        </p:txBody>
      </p:sp>
      <p:sp>
        <p:nvSpPr>
          <p:cNvPr id="195" name="Google Shape;195;p36"/>
          <p:cNvSpPr txBox="1"/>
          <p:nvPr/>
        </p:nvSpPr>
        <p:spPr>
          <a:xfrm>
            <a:off x="8053925" y="4147788"/>
            <a:ext cx="1048200" cy="104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conquer </a:t>
            </a:r>
            <a:endParaRPr/>
          </a:p>
          <a:p>
            <a:pPr indent="0" lvl="0" marL="0" rtl="0" algn="l">
              <a:spcBef>
                <a:spcPts val="0"/>
              </a:spcBef>
              <a:spcAft>
                <a:spcPts val="0"/>
              </a:spcAft>
              <a:buNone/>
            </a:pPr>
            <a:r>
              <a:rPr lang="en"/>
              <a:t>&amp;</a:t>
            </a:r>
            <a:endParaRPr/>
          </a:p>
          <a:p>
            <a:pPr indent="0" lvl="0" marL="0" rtl="0" algn="l">
              <a:spcBef>
                <a:spcPts val="0"/>
              </a:spcBef>
              <a:spcAft>
                <a:spcPts val="0"/>
              </a:spcAft>
              <a:buNone/>
            </a:pPr>
            <a:r>
              <a:rPr lang="en"/>
              <a:t>merge</a:t>
            </a:r>
            <a:endParaRPr/>
          </a:p>
        </p:txBody>
      </p:sp>
      <p:pic>
        <p:nvPicPr>
          <p:cNvPr id="196" name="Google Shape;196;p36"/>
          <p:cNvPicPr preferRelativeResize="0"/>
          <p:nvPr/>
        </p:nvPicPr>
        <p:blipFill>
          <a:blip r:embed="rId7">
            <a:alphaModFix/>
          </a:blip>
          <a:stretch>
            <a:fillRect/>
          </a:stretch>
        </p:blipFill>
        <p:spPr>
          <a:xfrm>
            <a:off x="4775051" y="639671"/>
            <a:ext cx="4244001" cy="13176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37"/>
          <p:cNvSpPr txBox="1"/>
          <p:nvPr>
            <p:ph type="title"/>
          </p:nvPr>
        </p:nvSpPr>
        <p:spPr>
          <a:xfrm>
            <a:off x="247525" y="215825"/>
            <a:ext cx="7297200" cy="1008300"/>
          </a:xfrm>
          <a:prstGeom prst="rect">
            <a:avLst/>
          </a:prstGeom>
        </p:spPr>
        <p:txBody>
          <a:bodyPr anchorCtr="0" anchor="t" bIns="91425" lIns="91425" spcFirstLastPara="1" rIns="91425" wrap="square" tIns="91425">
            <a:noAutofit/>
          </a:bodyPr>
          <a:lstStyle/>
          <a:p>
            <a:pPr indent="0" lvl="0" marL="0" rtl="0" algn="l">
              <a:lnSpc>
                <a:spcPct val="115000"/>
              </a:lnSpc>
              <a:spcBef>
                <a:spcPts val="2400"/>
              </a:spcBef>
              <a:spcAft>
                <a:spcPts val="0"/>
              </a:spcAft>
              <a:buNone/>
            </a:pPr>
            <a:r>
              <a:t/>
            </a:r>
            <a:endParaRPr>
              <a:solidFill>
                <a:schemeClr val="dk2"/>
              </a:solidFill>
            </a:endParaRPr>
          </a:p>
          <a:p>
            <a:pPr indent="0" lvl="0" marL="0" rtl="0" algn="l">
              <a:lnSpc>
                <a:spcPct val="115000"/>
              </a:lnSpc>
              <a:spcBef>
                <a:spcPts val="2400"/>
              </a:spcBef>
              <a:spcAft>
                <a:spcPts val="600"/>
              </a:spcAft>
              <a:buClr>
                <a:schemeClr val="dk1"/>
              </a:buClr>
              <a:buSzPts val="1100"/>
              <a:buFont typeface="Arial"/>
              <a:buNone/>
            </a:pPr>
            <a:r>
              <a:t/>
            </a:r>
            <a:endParaRPr>
              <a:solidFill>
                <a:schemeClr val="dk2"/>
              </a:solidFill>
            </a:endParaRPr>
          </a:p>
        </p:txBody>
      </p:sp>
      <p:sp>
        <p:nvSpPr>
          <p:cNvPr id="202" name="Google Shape;202;p37"/>
          <p:cNvSpPr txBox="1"/>
          <p:nvPr>
            <p:ph idx="1" type="body"/>
          </p:nvPr>
        </p:nvSpPr>
        <p:spPr>
          <a:xfrm>
            <a:off x="155825" y="1033250"/>
            <a:ext cx="5078400" cy="3867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900"/>
              <a:t>(Binary) Heap is a special case of balanced binary tree data structure where the root-node key is compared with its children and arranged accordingly.</a:t>
            </a:r>
            <a:endParaRPr sz="1900"/>
          </a:p>
          <a:p>
            <a:pPr indent="0" lvl="0" marL="0" rtl="0" algn="l">
              <a:spcBef>
                <a:spcPts val="1600"/>
              </a:spcBef>
              <a:spcAft>
                <a:spcPts val="0"/>
              </a:spcAft>
              <a:buNone/>
            </a:pPr>
            <a:r>
              <a:rPr lang="en" sz="1900"/>
              <a:t>Min-Heap − Where the value of the root node is less than or equal to either of its children.</a:t>
            </a:r>
            <a:endParaRPr sz="1900"/>
          </a:p>
          <a:p>
            <a:pPr indent="0" lvl="0" marL="0" rtl="0" algn="l">
              <a:spcBef>
                <a:spcPts val="1600"/>
              </a:spcBef>
              <a:spcAft>
                <a:spcPts val="1600"/>
              </a:spcAft>
              <a:buNone/>
            </a:pPr>
            <a:r>
              <a:rPr lang="en" sz="1900"/>
              <a:t>Max-Heap − Where the value of the root node is greater than or equal to either of its children.</a:t>
            </a:r>
            <a:endParaRPr sz="1900"/>
          </a:p>
        </p:txBody>
      </p:sp>
      <p:sp>
        <p:nvSpPr>
          <p:cNvPr id="203" name="Google Shape;203;p37"/>
          <p:cNvSpPr txBox="1"/>
          <p:nvPr/>
        </p:nvSpPr>
        <p:spPr>
          <a:xfrm>
            <a:off x="247525" y="411875"/>
            <a:ext cx="5280900" cy="61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600"/>
              <a:t>Heap</a:t>
            </a:r>
            <a:r>
              <a:rPr b="1" lang="en" sz="2600"/>
              <a:t>sort - Heap</a:t>
            </a:r>
            <a:r>
              <a:rPr b="1" lang="en" sz="2600"/>
              <a:t> Definition</a:t>
            </a:r>
            <a:endParaRPr b="1" sz="2600"/>
          </a:p>
        </p:txBody>
      </p:sp>
      <p:pic>
        <p:nvPicPr>
          <p:cNvPr id="204" name="Google Shape;204;p37"/>
          <p:cNvPicPr preferRelativeResize="0"/>
          <p:nvPr/>
        </p:nvPicPr>
        <p:blipFill rotWithShape="1">
          <a:blip r:embed="rId3">
            <a:alphaModFix/>
          </a:blip>
          <a:srcRect b="37725" l="0" r="0" t="0"/>
          <a:stretch/>
        </p:blipFill>
        <p:spPr>
          <a:xfrm>
            <a:off x="5480800" y="-5"/>
            <a:ext cx="3534850" cy="2250950"/>
          </a:xfrm>
          <a:prstGeom prst="rect">
            <a:avLst/>
          </a:prstGeom>
          <a:noFill/>
          <a:ln>
            <a:noFill/>
          </a:ln>
        </p:spPr>
      </p:pic>
      <p:pic>
        <p:nvPicPr>
          <p:cNvPr id="205" name="Google Shape;205;p37"/>
          <p:cNvPicPr preferRelativeResize="0"/>
          <p:nvPr/>
        </p:nvPicPr>
        <p:blipFill>
          <a:blip r:embed="rId4">
            <a:alphaModFix/>
          </a:blip>
          <a:stretch>
            <a:fillRect/>
          </a:stretch>
        </p:blipFill>
        <p:spPr>
          <a:xfrm>
            <a:off x="6151900" y="3190425"/>
            <a:ext cx="2346449" cy="1953075"/>
          </a:xfrm>
          <a:prstGeom prst="rect">
            <a:avLst/>
          </a:prstGeom>
          <a:noFill/>
          <a:ln>
            <a:noFill/>
          </a:ln>
        </p:spPr>
      </p:pic>
      <p:pic>
        <p:nvPicPr>
          <p:cNvPr id="206" name="Google Shape;206;p37"/>
          <p:cNvPicPr preferRelativeResize="0"/>
          <p:nvPr/>
        </p:nvPicPr>
        <p:blipFill rotWithShape="1">
          <a:blip r:embed="rId3">
            <a:alphaModFix/>
          </a:blip>
          <a:srcRect b="0" l="0" r="0" t="72104"/>
          <a:stretch/>
        </p:blipFill>
        <p:spPr>
          <a:xfrm>
            <a:off x="5609150" y="2250941"/>
            <a:ext cx="3534850" cy="1008300"/>
          </a:xfrm>
          <a:prstGeom prst="rect">
            <a:avLst/>
          </a:prstGeom>
          <a:noFill/>
          <a:ln>
            <a:noFill/>
          </a:ln>
        </p:spPr>
      </p:pic>
      <p:sp>
        <p:nvSpPr>
          <p:cNvPr id="207" name="Google Shape;207;p37"/>
          <p:cNvSpPr txBox="1"/>
          <p:nvPr/>
        </p:nvSpPr>
        <p:spPr>
          <a:xfrm>
            <a:off x="4044500" y="4286075"/>
            <a:ext cx="2178300" cy="66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solidFill>
                  <a:srgbClr val="FF0000"/>
                </a:solidFill>
              </a:rPr>
              <a:t>This is important -&gt;</a:t>
            </a:r>
            <a:endParaRPr b="1" sz="1600">
              <a:solidFill>
                <a:srgbClr val="FF0000"/>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pic>
        <p:nvPicPr>
          <p:cNvPr id="212" name="Google Shape;212;p38"/>
          <p:cNvPicPr preferRelativeResize="0"/>
          <p:nvPr/>
        </p:nvPicPr>
        <p:blipFill>
          <a:blip r:embed="rId3">
            <a:alphaModFix/>
          </a:blip>
          <a:stretch>
            <a:fillRect/>
          </a:stretch>
        </p:blipFill>
        <p:spPr>
          <a:xfrm>
            <a:off x="4897675" y="0"/>
            <a:ext cx="4246330" cy="1017825"/>
          </a:xfrm>
          <a:prstGeom prst="rect">
            <a:avLst/>
          </a:prstGeom>
          <a:noFill/>
          <a:ln>
            <a:noFill/>
          </a:ln>
        </p:spPr>
      </p:pic>
      <p:sp>
        <p:nvSpPr>
          <p:cNvPr id="213" name="Google Shape;213;p38"/>
          <p:cNvSpPr txBox="1"/>
          <p:nvPr>
            <p:ph type="title"/>
          </p:nvPr>
        </p:nvSpPr>
        <p:spPr>
          <a:xfrm>
            <a:off x="146075" y="122175"/>
            <a:ext cx="4491000" cy="101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500"/>
              <a:t>Before heapsort, 让</a:t>
            </a:r>
            <a:r>
              <a:rPr lang="en" sz="2500"/>
              <a:t>我们先来学习一下</a:t>
            </a:r>
            <a:r>
              <a:rPr lang="en" sz="2500"/>
              <a:t>Heapify  T(n) = O(n) </a:t>
            </a:r>
            <a:endParaRPr sz="2500"/>
          </a:p>
        </p:txBody>
      </p:sp>
      <p:pic>
        <p:nvPicPr>
          <p:cNvPr id="214" name="Google Shape;214;p38"/>
          <p:cNvPicPr preferRelativeResize="0"/>
          <p:nvPr/>
        </p:nvPicPr>
        <p:blipFill>
          <a:blip r:embed="rId4">
            <a:alphaModFix/>
          </a:blip>
          <a:stretch>
            <a:fillRect/>
          </a:stretch>
        </p:blipFill>
        <p:spPr>
          <a:xfrm>
            <a:off x="4849275" y="945775"/>
            <a:ext cx="4294724" cy="4197725"/>
          </a:xfrm>
          <a:prstGeom prst="rect">
            <a:avLst/>
          </a:prstGeom>
          <a:noFill/>
          <a:ln>
            <a:noFill/>
          </a:ln>
        </p:spPr>
      </p:pic>
      <p:pic>
        <p:nvPicPr>
          <p:cNvPr id="215" name="Google Shape;215;p38"/>
          <p:cNvPicPr preferRelativeResize="0"/>
          <p:nvPr/>
        </p:nvPicPr>
        <p:blipFill>
          <a:blip r:embed="rId5">
            <a:alphaModFix/>
          </a:blip>
          <a:stretch>
            <a:fillRect/>
          </a:stretch>
        </p:blipFill>
        <p:spPr>
          <a:xfrm>
            <a:off x="0" y="1285750"/>
            <a:ext cx="4803449" cy="318300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3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Let’s build an application using heap-- HeapSort</a:t>
            </a:r>
            <a:endParaRPr/>
          </a:p>
        </p:txBody>
      </p:sp>
      <p:sp>
        <p:nvSpPr>
          <p:cNvPr id="221" name="Google Shape;221;p39"/>
          <p:cNvSpPr txBox="1"/>
          <p:nvPr>
            <p:ph idx="1" type="body"/>
          </p:nvPr>
        </p:nvSpPr>
        <p:spPr>
          <a:xfrm>
            <a:off x="72575" y="1152475"/>
            <a:ext cx="3355500" cy="372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400">
                <a:solidFill>
                  <a:schemeClr val="dk1"/>
                </a:solidFill>
                <a:highlight>
                  <a:srgbClr val="FFFFFF"/>
                </a:highlight>
                <a:latin typeface="Roboto"/>
                <a:ea typeface="Roboto"/>
                <a:cs typeface="Roboto"/>
                <a:sym typeface="Roboto"/>
              </a:rPr>
              <a:t>1.</a:t>
            </a:r>
            <a:r>
              <a:rPr lang="en" sz="1400">
                <a:solidFill>
                  <a:schemeClr val="dk1"/>
                </a:solidFill>
                <a:highlight>
                  <a:srgbClr val="FFFFFF"/>
                </a:highlight>
                <a:latin typeface="Roboto"/>
                <a:ea typeface="Roboto"/>
                <a:cs typeface="Roboto"/>
                <a:sym typeface="Roboto"/>
              </a:rPr>
              <a:t> Build a max heap from the input data.</a:t>
            </a:r>
            <a:endParaRPr sz="1400">
              <a:solidFill>
                <a:schemeClr val="dk1"/>
              </a:solidFill>
              <a:highlight>
                <a:srgbClr val="FFFFFF"/>
              </a:highlight>
              <a:latin typeface="Roboto"/>
              <a:ea typeface="Roboto"/>
              <a:cs typeface="Roboto"/>
              <a:sym typeface="Roboto"/>
            </a:endParaRPr>
          </a:p>
          <a:p>
            <a:pPr indent="0" lvl="0" marL="0" rtl="0" algn="l">
              <a:spcBef>
                <a:spcPts val="1600"/>
              </a:spcBef>
              <a:spcAft>
                <a:spcPts val="0"/>
              </a:spcAft>
              <a:buClr>
                <a:schemeClr val="dk1"/>
              </a:buClr>
              <a:buSzPts val="1100"/>
              <a:buFont typeface="Arial"/>
              <a:buNone/>
            </a:pPr>
            <a:r>
              <a:rPr b="1" lang="en" sz="1400">
                <a:solidFill>
                  <a:schemeClr val="dk1"/>
                </a:solidFill>
                <a:highlight>
                  <a:srgbClr val="FFFFFF"/>
                </a:highlight>
                <a:latin typeface="Roboto"/>
                <a:ea typeface="Roboto"/>
                <a:cs typeface="Roboto"/>
                <a:sym typeface="Roboto"/>
              </a:rPr>
              <a:t>2.</a:t>
            </a:r>
            <a:r>
              <a:rPr lang="en" sz="1400">
                <a:solidFill>
                  <a:schemeClr val="dk1"/>
                </a:solidFill>
                <a:highlight>
                  <a:srgbClr val="FFFFFF"/>
                </a:highlight>
                <a:latin typeface="Roboto"/>
                <a:ea typeface="Roboto"/>
                <a:cs typeface="Roboto"/>
                <a:sym typeface="Roboto"/>
              </a:rPr>
              <a:t> At this point, the largest item is stored at the root of the heap. Replace it with the last item of the heap followed by reducing the size of heap by 1. Finally, heapify the root of tree.</a:t>
            </a:r>
            <a:endParaRPr sz="1400">
              <a:solidFill>
                <a:schemeClr val="dk1"/>
              </a:solidFill>
              <a:highlight>
                <a:srgbClr val="FFFFFF"/>
              </a:highlight>
              <a:latin typeface="Roboto"/>
              <a:ea typeface="Roboto"/>
              <a:cs typeface="Roboto"/>
              <a:sym typeface="Roboto"/>
            </a:endParaRPr>
          </a:p>
          <a:p>
            <a:pPr indent="0" lvl="0" marL="0" rtl="0" algn="l">
              <a:spcBef>
                <a:spcPts val="1600"/>
              </a:spcBef>
              <a:spcAft>
                <a:spcPts val="0"/>
              </a:spcAft>
              <a:buNone/>
            </a:pPr>
            <a:r>
              <a:rPr b="1" lang="en" sz="1400">
                <a:solidFill>
                  <a:schemeClr val="dk1"/>
                </a:solidFill>
                <a:highlight>
                  <a:srgbClr val="FFFFFF"/>
                </a:highlight>
                <a:latin typeface="Roboto"/>
                <a:ea typeface="Roboto"/>
                <a:cs typeface="Roboto"/>
                <a:sym typeface="Roboto"/>
              </a:rPr>
              <a:t>3.</a:t>
            </a:r>
            <a:r>
              <a:rPr lang="en" sz="1400">
                <a:solidFill>
                  <a:schemeClr val="dk1"/>
                </a:solidFill>
                <a:highlight>
                  <a:srgbClr val="FFFFFF"/>
                </a:highlight>
                <a:latin typeface="Roboto"/>
                <a:ea typeface="Roboto"/>
                <a:cs typeface="Roboto"/>
                <a:sym typeface="Roboto"/>
              </a:rPr>
              <a:t> Repeat above steps while size of heap is greater than 1.</a:t>
            </a:r>
            <a:endParaRPr sz="1400">
              <a:solidFill>
                <a:schemeClr val="dk1"/>
              </a:solidFill>
              <a:highlight>
                <a:srgbClr val="FFFFFF"/>
              </a:highlight>
              <a:latin typeface="Roboto"/>
              <a:ea typeface="Roboto"/>
              <a:cs typeface="Roboto"/>
              <a:sym typeface="Roboto"/>
            </a:endParaRPr>
          </a:p>
          <a:p>
            <a:pPr indent="0" lvl="0" marL="0" rtl="0" algn="l">
              <a:spcBef>
                <a:spcPts val="1600"/>
              </a:spcBef>
              <a:spcAft>
                <a:spcPts val="0"/>
              </a:spcAft>
              <a:buNone/>
            </a:pPr>
            <a:r>
              <a:t/>
            </a:r>
            <a:endParaRPr sz="1400">
              <a:solidFill>
                <a:schemeClr val="dk1"/>
              </a:solidFill>
              <a:highlight>
                <a:srgbClr val="FFFFFF"/>
              </a:highlight>
              <a:latin typeface="Roboto"/>
              <a:ea typeface="Roboto"/>
              <a:cs typeface="Roboto"/>
              <a:sym typeface="Roboto"/>
            </a:endParaRPr>
          </a:p>
          <a:p>
            <a:pPr indent="0" lvl="0" marL="0" rtl="0" algn="l">
              <a:spcBef>
                <a:spcPts val="1600"/>
              </a:spcBef>
              <a:spcAft>
                <a:spcPts val="1600"/>
              </a:spcAft>
              <a:buNone/>
            </a:pPr>
            <a:r>
              <a:rPr lang="en" sz="1400">
                <a:solidFill>
                  <a:schemeClr val="dk1"/>
                </a:solidFill>
                <a:highlight>
                  <a:srgbClr val="FFFFFF"/>
                </a:highlight>
                <a:latin typeface="Roboto"/>
                <a:ea typeface="Roboto"/>
                <a:cs typeface="Roboto"/>
                <a:sym typeface="Roboto"/>
              </a:rPr>
              <a:t>时间复杂度一致O(nlogn)</a:t>
            </a:r>
            <a:endParaRPr sz="1400">
              <a:solidFill>
                <a:schemeClr val="dk1"/>
              </a:solidFill>
              <a:highlight>
                <a:srgbClr val="FFFFFF"/>
              </a:highlight>
              <a:latin typeface="Roboto"/>
              <a:ea typeface="Roboto"/>
              <a:cs typeface="Roboto"/>
              <a:sym typeface="Roboto"/>
            </a:endParaRPr>
          </a:p>
        </p:txBody>
      </p:sp>
      <p:pic>
        <p:nvPicPr>
          <p:cNvPr id="222" name="Google Shape;222;p39"/>
          <p:cNvPicPr preferRelativeResize="0"/>
          <p:nvPr/>
        </p:nvPicPr>
        <p:blipFill>
          <a:blip r:embed="rId3">
            <a:alphaModFix/>
          </a:blip>
          <a:stretch>
            <a:fillRect/>
          </a:stretch>
        </p:blipFill>
        <p:spPr>
          <a:xfrm>
            <a:off x="3745600" y="1152475"/>
            <a:ext cx="4996660" cy="38209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40"/>
          <p:cNvSpPr txBox="1"/>
          <p:nvPr>
            <p:ph type="title"/>
          </p:nvPr>
        </p:nvSpPr>
        <p:spPr>
          <a:xfrm>
            <a:off x="399400" y="318375"/>
            <a:ext cx="2279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counting sort </a:t>
            </a:r>
            <a:endParaRPr/>
          </a:p>
        </p:txBody>
      </p:sp>
      <p:pic>
        <p:nvPicPr>
          <p:cNvPr id="228" name="Google Shape;228;p40"/>
          <p:cNvPicPr preferRelativeResize="0"/>
          <p:nvPr/>
        </p:nvPicPr>
        <p:blipFill>
          <a:blip r:embed="rId3">
            <a:alphaModFix/>
          </a:blip>
          <a:stretch>
            <a:fillRect/>
          </a:stretch>
        </p:blipFill>
        <p:spPr>
          <a:xfrm>
            <a:off x="4080125" y="0"/>
            <a:ext cx="5063876" cy="2649701"/>
          </a:xfrm>
          <a:prstGeom prst="rect">
            <a:avLst/>
          </a:prstGeom>
          <a:noFill/>
          <a:ln>
            <a:noFill/>
          </a:ln>
        </p:spPr>
      </p:pic>
      <p:pic>
        <p:nvPicPr>
          <p:cNvPr id="229" name="Google Shape;229;p40"/>
          <p:cNvPicPr preferRelativeResize="0"/>
          <p:nvPr/>
        </p:nvPicPr>
        <p:blipFill>
          <a:blip r:embed="rId4">
            <a:alphaModFix/>
          </a:blip>
          <a:stretch>
            <a:fillRect/>
          </a:stretch>
        </p:blipFill>
        <p:spPr>
          <a:xfrm>
            <a:off x="3837168" y="2649700"/>
            <a:ext cx="5306832" cy="2493800"/>
          </a:xfrm>
          <a:prstGeom prst="rect">
            <a:avLst/>
          </a:prstGeom>
          <a:noFill/>
          <a:ln>
            <a:noFill/>
          </a:ln>
        </p:spPr>
      </p:pic>
      <p:sp>
        <p:nvSpPr>
          <p:cNvPr id="230" name="Google Shape;230;p40"/>
          <p:cNvSpPr txBox="1"/>
          <p:nvPr/>
        </p:nvSpPr>
        <p:spPr>
          <a:xfrm>
            <a:off x="136375" y="951825"/>
            <a:ext cx="3438600" cy="179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n" sz="1300">
                <a:solidFill>
                  <a:srgbClr val="40424E"/>
                </a:solidFill>
                <a:highlight>
                  <a:srgbClr val="FFFFFF"/>
                </a:highlight>
              </a:rPr>
              <a:t>Time Complexity:</a:t>
            </a:r>
            <a:r>
              <a:rPr lang="en" sz="1300">
                <a:solidFill>
                  <a:srgbClr val="40424E"/>
                </a:solidFill>
                <a:highlight>
                  <a:srgbClr val="FFFFFF"/>
                </a:highlight>
              </a:rPr>
              <a:t> O(n+k) </a:t>
            </a:r>
            <a:endParaRPr sz="1300">
              <a:solidFill>
                <a:srgbClr val="40424E"/>
              </a:solidFill>
              <a:highlight>
                <a:srgbClr val="FFFFFF"/>
              </a:highlight>
            </a:endParaRPr>
          </a:p>
          <a:p>
            <a:pPr indent="0" lvl="0" marL="0" rtl="0" algn="l">
              <a:spcBef>
                <a:spcPts val="0"/>
              </a:spcBef>
              <a:spcAft>
                <a:spcPts val="0"/>
              </a:spcAft>
              <a:buClr>
                <a:schemeClr val="dk1"/>
              </a:buClr>
              <a:buSzPts val="1100"/>
              <a:buFont typeface="Arial"/>
              <a:buNone/>
            </a:pPr>
            <a:r>
              <a:t/>
            </a:r>
            <a:endParaRPr sz="1300">
              <a:solidFill>
                <a:srgbClr val="40424E"/>
              </a:solidFill>
              <a:highlight>
                <a:srgbClr val="FFFFFF"/>
              </a:highlight>
            </a:endParaRPr>
          </a:p>
          <a:p>
            <a:pPr indent="0" lvl="0" marL="0" rtl="0" algn="l">
              <a:spcBef>
                <a:spcPts val="0"/>
              </a:spcBef>
              <a:spcAft>
                <a:spcPts val="0"/>
              </a:spcAft>
              <a:buClr>
                <a:schemeClr val="dk1"/>
              </a:buClr>
              <a:buSzPts val="1100"/>
              <a:buFont typeface="Arial"/>
              <a:buNone/>
            </a:pPr>
            <a:r>
              <a:rPr lang="en" sz="1050">
                <a:solidFill>
                  <a:srgbClr val="252C33"/>
                </a:solidFill>
                <a:highlight>
                  <a:srgbClr val="FFFFFF"/>
                </a:highlight>
              </a:rPr>
              <a:t>mapping its value as an index of the auxiliary array.</a:t>
            </a:r>
            <a:endParaRPr sz="1300">
              <a:solidFill>
                <a:srgbClr val="40424E"/>
              </a:solidFill>
              <a:highlight>
                <a:srgbClr val="FFFFFF"/>
              </a:highlight>
            </a:endParaRPr>
          </a:p>
          <a:p>
            <a:pPr indent="0" lvl="0" marL="0" rtl="0" algn="l">
              <a:spcBef>
                <a:spcPts val="0"/>
              </a:spcBef>
              <a:spcAft>
                <a:spcPts val="0"/>
              </a:spcAft>
              <a:buNone/>
            </a:pPr>
            <a:r>
              <a:t/>
            </a:r>
            <a:endParaRPr sz="1300">
              <a:solidFill>
                <a:srgbClr val="40424E"/>
              </a:solidFill>
              <a:highlight>
                <a:srgbClr val="FFFFFF"/>
              </a:highlight>
            </a:endParaRPr>
          </a:p>
          <a:p>
            <a:pPr indent="0" lvl="0" marL="0" rtl="0" algn="l">
              <a:spcBef>
                <a:spcPts val="0"/>
              </a:spcBef>
              <a:spcAft>
                <a:spcPts val="0"/>
              </a:spcAft>
              <a:buNone/>
            </a:pPr>
            <a:r>
              <a:rPr lang="en" sz="1300">
                <a:solidFill>
                  <a:srgbClr val="40424E"/>
                </a:solidFill>
                <a:highlight>
                  <a:srgbClr val="FFFFFF"/>
                </a:highlight>
              </a:rPr>
              <a:t>此版本unstable</a:t>
            </a:r>
            <a:endParaRPr sz="1300">
              <a:solidFill>
                <a:srgbClr val="40424E"/>
              </a:solidFill>
              <a:highlight>
                <a:srgbClr val="FFFFFF"/>
              </a:highlight>
            </a:endParaRPr>
          </a:p>
          <a:p>
            <a:pPr indent="0" lvl="0" marL="0" rtl="0" algn="l">
              <a:spcBef>
                <a:spcPts val="0"/>
              </a:spcBef>
              <a:spcAft>
                <a:spcPts val="0"/>
              </a:spcAft>
              <a:buNone/>
            </a:pPr>
            <a:r>
              <a:rPr lang="en" sz="1050">
                <a:solidFill>
                  <a:srgbClr val="030303"/>
                </a:solidFill>
                <a:highlight>
                  <a:srgbClr val="F9F9F9"/>
                </a:highlight>
                <a:latin typeface="Roboto"/>
                <a:ea typeface="Roboto"/>
                <a:cs typeface="Roboto"/>
                <a:sym typeface="Roboto"/>
              </a:rPr>
              <a:t>To make it better we have to go from right to left when we fill in the output array.</a:t>
            </a:r>
            <a:endParaRPr sz="1050">
              <a:solidFill>
                <a:srgbClr val="030303"/>
              </a:solidFill>
              <a:highlight>
                <a:srgbClr val="F9F9F9"/>
              </a:highlight>
              <a:latin typeface="Roboto"/>
              <a:ea typeface="Roboto"/>
              <a:cs typeface="Roboto"/>
              <a:sym typeface="Roboto"/>
            </a:endParaRPr>
          </a:p>
          <a:p>
            <a:pPr indent="0" lvl="0" marL="0" rtl="0" algn="l">
              <a:spcBef>
                <a:spcPts val="0"/>
              </a:spcBef>
              <a:spcAft>
                <a:spcPts val="0"/>
              </a:spcAft>
              <a:buNone/>
            </a:pPr>
            <a:r>
              <a:rPr lang="en" sz="1050">
                <a:solidFill>
                  <a:srgbClr val="030303"/>
                </a:solidFill>
                <a:highlight>
                  <a:srgbClr val="F9F9F9"/>
                </a:highlight>
                <a:latin typeface="Roboto"/>
                <a:ea typeface="Roboto"/>
                <a:cs typeface="Roboto"/>
                <a:sym typeface="Roboto"/>
              </a:rPr>
              <a:t>No need to modify the count array when we don't use this feature properly.</a:t>
            </a:r>
            <a:endParaRPr sz="1300">
              <a:solidFill>
                <a:srgbClr val="40424E"/>
              </a:solidFill>
              <a:highlight>
                <a:srgbClr val="FFFFFF"/>
              </a:highlight>
            </a:endParaRPr>
          </a:p>
        </p:txBody>
      </p:sp>
      <p:sp>
        <p:nvSpPr>
          <p:cNvPr id="231" name="Google Shape;231;p40"/>
          <p:cNvSpPr txBox="1"/>
          <p:nvPr/>
        </p:nvSpPr>
        <p:spPr>
          <a:xfrm>
            <a:off x="141175" y="2983725"/>
            <a:ext cx="3429000" cy="206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另外一种实现方式是手动赋值</a:t>
            </a:r>
            <a:endParaRPr sz="1050">
              <a:solidFill>
                <a:srgbClr val="666600"/>
              </a:solidFill>
              <a:highlight>
                <a:srgbClr val="F8F8F8"/>
              </a:highlight>
            </a:endParaRPr>
          </a:p>
          <a:p>
            <a:pPr indent="0" lvl="0" marL="0" rtl="0" algn="l">
              <a:spcBef>
                <a:spcPts val="0"/>
              </a:spcBef>
              <a:spcAft>
                <a:spcPts val="0"/>
              </a:spcAft>
              <a:buNone/>
            </a:pPr>
            <a:r>
              <a:rPr lang="en" sz="900"/>
              <a:t>  int j = 0;</a:t>
            </a:r>
            <a:endParaRPr sz="900"/>
          </a:p>
          <a:p>
            <a:pPr indent="0" lvl="0" marL="0" rtl="0" algn="l">
              <a:spcBef>
                <a:spcPts val="0"/>
              </a:spcBef>
              <a:spcAft>
                <a:spcPts val="0"/>
              </a:spcAft>
              <a:buNone/>
            </a:pPr>
            <a:r>
              <a:rPr lang="en" sz="900"/>
              <a:t>    for(int i=0; i&lt;=K; i++) {</a:t>
            </a:r>
            <a:endParaRPr sz="900"/>
          </a:p>
          <a:p>
            <a:pPr indent="0" lvl="0" marL="0" rtl="0" algn="l">
              <a:spcBef>
                <a:spcPts val="0"/>
              </a:spcBef>
              <a:spcAft>
                <a:spcPts val="0"/>
              </a:spcAft>
              <a:buNone/>
            </a:pPr>
            <a:r>
              <a:rPr lang="en" sz="900"/>
              <a:t>        int tmp = Aux[i];</a:t>
            </a:r>
            <a:endParaRPr sz="900"/>
          </a:p>
          <a:p>
            <a:pPr indent="0" lvl="0" marL="0" rtl="0" algn="l">
              <a:spcBef>
                <a:spcPts val="0"/>
              </a:spcBef>
              <a:spcAft>
                <a:spcPts val="0"/>
              </a:spcAft>
              <a:buNone/>
            </a:pPr>
            <a:r>
              <a:rPr lang="en" sz="900"/>
              <a:t>        // Aux stores which element occurs how many times,</a:t>
            </a:r>
            <a:endParaRPr sz="900"/>
          </a:p>
          <a:p>
            <a:pPr indent="0" lvl="0" marL="0" rtl="0" algn="l">
              <a:spcBef>
                <a:spcPts val="0"/>
              </a:spcBef>
              <a:spcAft>
                <a:spcPts val="0"/>
              </a:spcAft>
              <a:buNone/>
            </a:pPr>
            <a:r>
              <a:rPr lang="en" sz="900"/>
              <a:t>        // Add i in sortedA[] according to the number of times i occured in A[]</a:t>
            </a:r>
            <a:endParaRPr sz="900"/>
          </a:p>
          <a:p>
            <a:pPr indent="0" lvl="0" marL="0" rtl="0" algn="l">
              <a:spcBef>
                <a:spcPts val="0"/>
              </a:spcBef>
              <a:spcAft>
                <a:spcPts val="0"/>
              </a:spcAft>
              <a:buNone/>
            </a:pPr>
            <a:r>
              <a:rPr lang="en" sz="900"/>
              <a:t>        while(tmp--) {</a:t>
            </a:r>
            <a:endParaRPr sz="900"/>
          </a:p>
          <a:p>
            <a:pPr indent="0" lvl="0" marL="0" rtl="0" algn="l">
              <a:spcBef>
                <a:spcPts val="0"/>
              </a:spcBef>
              <a:spcAft>
                <a:spcPts val="0"/>
              </a:spcAft>
              <a:buNone/>
            </a:pPr>
            <a:r>
              <a:rPr lang="en" sz="900"/>
              <a:t>            //cout &lt;&lt; Aux[i] &lt;&lt; endl;</a:t>
            </a:r>
            <a:endParaRPr sz="900"/>
          </a:p>
          <a:p>
            <a:pPr indent="0" lvl="0" marL="0" rtl="0" algn="l">
              <a:spcBef>
                <a:spcPts val="0"/>
              </a:spcBef>
              <a:spcAft>
                <a:spcPts val="0"/>
              </a:spcAft>
              <a:buNone/>
            </a:pPr>
            <a:r>
              <a:rPr lang="en" sz="900"/>
              <a:t>            sortedA[j] = i;</a:t>
            </a:r>
            <a:endParaRPr sz="900"/>
          </a:p>
          <a:p>
            <a:pPr indent="0" lvl="0" marL="0" rtl="0" algn="l">
              <a:spcBef>
                <a:spcPts val="0"/>
              </a:spcBef>
              <a:spcAft>
                <a:spcPts val="0"/>
              </a:spcAft>
              <a:buNone/>
            </a:pPr>
            <a:r>
              <a:rPr lang="en" sz="900"/>
              <a:t>            j++;</a:t>
            </a:r>
            <a:endParaRPr sz="900"/>
          </a:p>
          <a:p>
            <a:pPr indent="0" lvl="0" marL="0" rtl="0" algn="l">
              <a:spcBef>
                <a:spcPts val="0"/>
              </a:spcBef>
              <a:spcAft>
                <a:spcPts val="0"/>
              </a:spcAft>
              <a:buNone/>
            </a:pPr>
            <a:r>
              <a:rPr lang="en" sz="900"/>
              <a:t>        }</a:t>
            </a:r>
            <a:endParaRPr sz="900"/>
          </a:p>
          <a:p>
            <a:pPr indent="0" lvl="0" marL="0" rtl="0" algn="l">
              <a:spcBef>
                <a:spcPts val="0"/>
              </a:spcBef>
              <a:spcAft>
                <a:spcPts val="0"/>
              </a:spcAft>
              <a:buNone/>
            </a:pPr>
            <a:r>
              <a:rPr lang="en" sz="900"/>
              <a:t>    }</a:t>
            </a:r>
            <a:endParaRPr sz="9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pic>
        <p:nvPicPr>
          <p:cNvPr id="236" name="Google Shape;236;p41"/>
          <p:cNvPicPr preferRelativeResize="0"/>
          <p:nvPr/>
        </p:nvPicPr>
        <p:blipFill>
          <a:blip r:embed="rId3">
            <a:alphaModFix/>
          </a:blip>
          <a:stretch>
            <a:fillRect/>
          </a:stretch>
        </p:blipFill>
        <p:spPr>
          <a:xfrm>
            <a:off x="0" y="0"/>
            <a:ext cx="4942656" cy="4838700"/>
          </a:xfrm>
          <a:prstGeom prst="rect">
            <a:avLst/>
          </a:prstGeom>
          <a:noFill/>
          <a:ln>
            <a:noFill/>
          </a:ln>
        </p:spPr>
      </p:pic>
      <p:pic>
        <p:nvPicPr>
          <p:cNvPr id="237" name="Google Shape;237;p41"/>
          <p:cNvPicPr preferRelativeResize="0"/>
          <p:nvPr/>
        </p:nvPicPr>
        <p:blipFill>
          <a:blip r:embed="rId4">
            <a:alphaModFix/>
          </a:blip>
          <a:stretch>
            <a:fillRect/>
          </a:stretch>
        </p:blipFill>
        <p:spPr>
          <a:xfrm>
            <a:off x="4789550" y="594225"/>
            <a:ext cx="4354451" cy="2113900"/>
          </a:xfrm>
          <a:prstGeom prst="rect">
            <a:avLst/>
          </a:prstGeom>
          <a:noFill/>
          <a:ln>
            <a:noFill/>
          </a:ln>
        </p:spPr>
      </p:pic>
      <p:pic>
        <p:nvPicPr>
          <p:cNvPr id="238" name="Google Shape;238;p41"/>
          <p:cNvPicPr preferRelativeResize="0"/>
          <p:nvPr/>
        </p:nvPicPr>
        <p:blipFill>
          <a:blip r:embed="rId5">
            <a:alphaModFix/>
          </a:blip>
          <a:stretch>
            <a:fillRect/>
          </a:stretch>
        </p:blipFill>
        <p:spPr>
          <a:xfrm>
            <a:off x="3572300" y="3154850"/>
            <a:ext cx="5523000" cy="1988650"/>
          </a:xfrm>
          <a:prstGeom prst="rect">
            <a:avLst/>
          </a:prstGeom>
          <a:noFill/>
          <a:ln>
            <a:noFill/>
          </a:ln>
        </p:spPr>
      </p:pic>
      <p:sp>
        <p:nvSpPr>
          <p:cNvPr id="239" name="Google Shape;239;p41"/>
          <p:cNvSpPr txBox="1"/>
          <p:nvPr/>
        </p:nvSpPr>
        <p:spPr>
          <a:xfrm>
            <a:off x="4909700" y="77925"/>
            <a:ext cx="2601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直接counting sort</a:t>
            </a:r>
            <a:endParaRPr/>
          </a:p>
        </p:txBody>
      </p:sp>
      <p:sp>
        <p:nvSpPr>
          <p:cNvPr id="240" name="Google Shape;240;p41"/>
          <p:cNvSpPr txBox="1"/>
          <p:nvPr/>
        </p:nvSpPr>
        <p:spPr>
          <a:xfrm>
            <a:off x="3614100" y="2659425"/>
            <a:ext cx="2825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或者使用双pivot</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42"/>
          <p:cNvSpPr txBox="1"/>
          <p:nvPr>
            <p:ph type="title"/>
          </p:nvPr>
        </p:nvSpPr>
        <p:spPr>
          <a:xfrm>
            <a:off x="311700" y="445025"/>
            <a:ext cx="2143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bucket sort</a:t>
            </a:r>
            <a:endParaRPr/>
          </a:p>
        </p:txBody>
      </p:sp>
      <p:pic>
        <p:nvPicPr>
          <p:cNvPr id="246" name="Google Shape;246;p42"/>
          <p:cNvPicPr preferRelativeResize="0"/>
          <p:nvPr/>
        </p:nvPicPr>
        <p:blipFill>
          <a:blip r:embed="rId3">
            <a:alphaModFix/>
          </a:blip>
          <a:stretch>
            <a:fillRect/>
          </a:stretch>
        </p:blipFill>
        <p:spPr>
          <a:xfrm>
            <a:off x="3979300" y="1017725"/>
            <a:ext cx="5164700" cy="3448475"/>
          </a:xfrm>
          <a:prstGeom prst="rect">
            <a:avLst/>
          </a:prstGeom>
          <a:noFill/>
          <a:ln>
            <a:noFill/>
          </a:ln>
        </p:spPr>
      </p:pic>
      <p:sp>
        <p:nvSpPr>
          <p:cNvPr id="247" name="Google Shape;247;p42"/>
          <p:cNvSpPr txBox="1"/>
          <p:nvPr/>
        </p:nvSpPr>
        <p:spPr>
          <a:xfrm>
            <a:off x="160600" y="1017725"/>
            <a:ext cx="38187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rgbClr val="40424E"/>
                </a:solidFill>
                <a:highlight>
                  <a:srgbClr val="FFFFFF"/>
                </a:highlight>
              </a:rPr>
              <a:t>Bucket sort is mainly useful when input is uniformly distributed over a range. </a:t>
            </a:r>
            <a:endParaRPr/>
          </a:p>
        </p:txBody>
      </p:sp>
      <p:sp>
        <p:nvSpPr>
          <p:cNvPr id="248" name="Google Shape;248;p42"/>
          <p:cNvSpPr txBox="1"/>
          <p:nvPr/>
        </p:nvSpPr>
        <p:spPr>
          <a:xfrm>
            <a:off x="243525" y="1714500"/>
            <a:ext cx="3487500" cy="255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void bucketSort(float[] a,int n) {</a:t>
            </a:r>
            <a:endParaRPr/>
          </a:p>
          <a:p>
            <a:pPr indent="0" lvl="0" marL="0" rtl="0" algn="l">
              <a:spcBef>
                <a:spcPts val="0"/>
              </a:spcBef>
              <a:spcAft>
                <a:spcPts val="0"/>
              </a:spcAft>
              <a:buNone/>
            </a:pPr>
            <a:r>
              <a:rPr lang="en"/>
              <a:t>    for(each floating integer 'x' in n) {</a:t>
            </a:r>
            <a:endParaRPr/>
          </a:p>
          <a:p>
            <a:pPr indent="0" lvl="0" marL="0" rtl="0" algn="l">
              <a:spcBef>
                <a:spcPts val="0"/>
              </a:spcBef>
              <a:spcAft>
                <a:spcPts val="0"/>
              </a:spcAft>
              <a:buNone/>
            </a:pPr>
            <a:r>
              <a:rPr lang="en"/>
              <a:t>        insert x into bucket[n*x]; </a:t>
            </a:r>
            <a:endParaRPr/>
          </a:p>
          <a:p>
            <a:pPr indent="0" lvl="0" marL="0" rtl="0" algn="l">
              <a:spcBef>
                <a:spcPts val="0"/>
              </a:spcBef>
              <a:spcAft>
                <a:spcPts val="0"/>
              </a:spcAft>
              <a:buNone/>
            </a:pPr>
            <a:r>
              <a:rPr lang="en"/>
              <a:t>    }</a:t>
            </a:r>
            <a:endParaRPr/>
          </a:p>
          <a:p>
            <a:pPr indent="0" lvl="0" marL="0" rtl="0" algn="l">
              <a:spcBef>
                <a:spcPts val="0"/>
              </a:spcBef>
              <a:spcAft>
                <a:spcPts val="0"/>
              </a:spcAft>
              <a:buNone/>
            </a:pPr>
            <a:r>
              <a:rPr lang="en"/>
              <a:t>    for(each bucket) {</a:t>
            </a:r>
            <a:endParaRPr/>
          </a:p>
          <a:p>
            <a:pPr indent="0" lvl="0" marL="0" rtl="0" algn="l">
              <a:spcBef>
                <a:spcPts val="0"/>
              </a:spcBef>
              <a:spcAft>
                <a:spcPts val="0"/>
              </a:spcAft>
              <a:buNone/>
            </a:pPr>
            <a:r>
              <a:rPr lang="en"/>
              <a:t>        sort(bucket);</a:t>
            </a:r>
            <a:endParaRPr/>
          </a:p>
          <a:p>
            <a:pPr indent="0" lvl="0" marL="0" rtl="0" algn="l">
              <a:spcBef>
                <a:spcPts val="0"/>
              </a:spcBef>
              <a:spcAft>
                <a:spcPts val="0"/>
              </a:spcAft>
              <a:buNone/>
            </a:pPr>
            <a:r>
              <a:rPr lang="en"/>
              <a:t>    }</a:t>
            </a:r>
            <a:endParaRPr/>
          </a:p>
          <a:p>
            <a:pPr indent="0" lvl="0" marL="0" rtl="0" algn="l">
              <a:spcBef>
                <a:spcPts val="0"/>
              </a:spcBef>
              <a:spcAft>
                <a:spcPts val="0"/>
              </a:spcAft>
              <a:buNone/>
            </a:pPr>
            <a:r>
              <a:rPr lang="en"/>
              <a: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O(n)的</a:t>
            </a:r>
            <a:r>
              <a:rPr lang="en"/>
              <a:t>时间复杂度</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pic>
        <p:nvPicPr>
          <p:cNvPr id="253" name="Google Shape;253;p43"/>
          <p:cNvPicPr preferRelativeResize="0"/>
          <p:nvPr/>
        </p:nvPicPr>
        <p:blipFill>
          <a:blip r:embed="rId3">
            <a:alphaModFix/>
          </a:blip>
          <a:stretch>
            <a:fillRect/>
          </a:stretch>
        </p:blipFill>
        <p:spPr>
          <a:xfrm>
            <a:off x="0" y="0"/>
            <a:ext cx="4300832" cy="4360824"/>
          </a:xfrm>
          <a:prstGeom prst="rect">
            <a:avLst/>
          </a:prstGeom>
          <a:noFill/>
          <a:ln>
            <a:noFill/>
          </a:ln>
        </p:spPr>
      </p:pic>
      <p:pic>
        <p:nvPicPr>
          <p:cNvPr id="254" name="Google Shape;254;p43"/>
          <p:cNvPicPr preferRelativeResize="0"/>
          <p:nvPr/>
        </p:nvPicPr>
        <p:blipFill rotWithShape="1">
          <a:blip r:embed="rId4">
            <a:alphaModFix/>
          </a:blip>
          <a:srcRect b="2865" l="0" r="0" t="0"/>
          <a:stretch/>
        </p:blipFill>
        <p:spPr>
          <a:xfrm>
            <a:off x="3980850" y="0"/>
            <a:ext cx="5163151" cy="2400949"/>
          </a:xfrm>
          <a:prstGeom prst="rect">
            <a:avLst/>
          </a:prstGeom>
          <a:noFill/>
          <a:ln>
            <a:noFill/>
          </a:ln>
        </p:spPr>
      </p:pic>
      <p:pic>
        <p:nvPicPr>
          <p:cNvPr id="255" name="Google Shape;255;p43"/>
          <p:cNvPicPr preferRelativeResize="0"/>
          <p:nvPr/>
        </p:nvPicPr>
        <p:blipFill>
          <a:blip r:embed="rId5">
            <a:alphaModFix/>
          </a:blip>
          <a:stretch>
            <a:fillRect/>
          </a:stretch>
        </p:blipFill>
        <p:spPr>
          <a:xfrm>
            <a:off x="0" y="4360826"/>
            <a:ext cx="8007498" cy="782675"/>
          </a:xfrm>
          <a:prstGeom prst="rect">
            <a:avLst/>
          </a:prstGeom>
          <a:noFill/>
          <a:ln>
            <a:noFill/>
          </a:ln>
        </p:spPr>
      </p:pic>
      <p:pic>
        <p:nvPicPr>
          <p:cNvPr id="256" name="Google Shape;256;p43"/>
          <p:cNvPicPr preferRelativeResize="0"/>
          <p:nvPr/>
        </p:nvPicPr>
        <p:blipFill>
          <a:blip r:embed="rId6">
            <a:alphaModFix/>
          </a:blip>
          <a:stretch>
            <a:fillRect/>
          </a:stretch>
        </p:blipFill>
        <p:spPr>
          <a:xfrm>
            <a:off x="6549357" y="2449899"/>
            <a:ext cx="2343150" cy="942975"/>
          </a:xfrm>
          <a:prstGeom prst="rect">
            <a:avLst/>
          </a:prstGeom>
          <a:noFill/>
          <a:ln>
            <a:noFill/>
          </a:ln>
        </p:spPr>
      </p:pic>
      <p:pic>
        <p:nvPicPr>
          <p:cNvPr id="257" name="Google Shape;257;p43"/>
          <p:cNvPicPr preferRelativeResize="0"/>
          <p:nvPr/>
        </p:nvPicPr>
        <p:blipFill>
          <a:blip r:embed="rId7">
            <a:alphaModFix/>
          </a:blip>
          <a:stretch>
            <a:fillRect/>
          </a:stretch>
        </p:blipFill>
        <p:spPr>
          <a:xfrm>
            <a:off x="6549349" y="3347963"/>
            <a:ext cx="2343150" cy="942961"/>
          </a:xfrm>
          <a:prstGeom prst="rect">
            <a:avLst/>
          </a:prstGeom>
          <a:noFill/>
          <a:ln>
            <a:noFill/>
          </a:ln>
        </p:spPr>
      </p:pic>
      <p:pic>
        <p:nvPicPr>
          <p:cNvPr id="258" name="Google Shape;258;p43"/>
          <p:cNvPicPr preferRelativeResize="0"/>
          <p:nvPr/>
        </p:nvPicPr>
        <p:blipFill rotWithShape="1">
          <a:blip r:embed="rId8">
            <a:alphaModFix/>
          </a:blip>
          <a:srcRect b="0" l="0" r="22185" t="0"/>
          <a:stretch/>
        </p:blipFill>
        <p:spPr>
          <a:xfrm>
            <a:off x="1645663" y="2618350"/>
            <a:ext cx="4716175" cy="6060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那些考？那些不考？</a:t>
            </a:r>
            <a:endParaRPr/>
          </a:p>
        </p:txBody>
      </p:sp>
      <p:sp>
        <p:nvSpPr>
          <p:cNvPr id="107" name="Google Shape;107;p26"/>
          <p:cNvSpPr txBox="1"/>
          <p:nvPr/>
        </p:nvSpPr>
        <p:spPr>
          <a:xfrm>
            <a:off x="391300" y="1143000"/>
            <a:ext cx="8237700" cy="363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6AA84F"/>
                </a:solidFill>
              </a:rPr>
              <a:t>常考的:</a:t>
            </a:r>
            <a:endParaRPr b="1">
              <a:solidFill>
                <a:srgbClr val="6AA84F"/>
              </a:solidFill>
            </a:endParaRPr>
          </a:p>
          <a:p>
            <a:pPr indent="0" lvl="0" marL="0" rtl="0" algn="l">
              <a:spcBef>
                <a:spcPts val="0"/>
              </a:spcBef>
              <a:spcAft>
                <a:spcPts val="0"/>
              </a:spcAft>
              <a:buNone/>
            </a:pPr>
            <a:r>
              <a:rPr b="1" lang="en">
                <a:solidFill>
                  <a:srgbClr val="6AA84F"/>
                </a:solidFill>
              </a:rPr>
              <a:t>merge sort, </a:t>
            </a:r>
            <a:endParaRPr b="1">
              <a:solidFill>
                <a:srgbClr val="6AA84F"/>
              </a:solidFill>
            </a:endParaRPr>
          </a:p>
          <a:p>
            <a:pPr indent="0" lvl="0" marL="0" rtl="0" algn="l">
              <a:spcBef>
                <a:spcPts val="0"/>
              </a:spcBef>
              <a:spcAft>
                <a:spcPts val="0"/>
              </a:spcAft>
              <a:buNone/>
            </a:pPr>
            <a:r>
              <a:rPr b="1" lang="en">
                <a:solidFill>
                  <a:srgbClr val="6AA84F"/>
                </a:solidFill>
              </a:rPr>
              <a:t>quick sort (quick select)</a:t>
            </a:r>
            <a:endParaRPr b="1">
              <a:solidFill>
                <a:srgbClr val="6AA84F"/>
              </a:solidFill>
            </a:endParaRPr>
          </a:p>
          <a:p>
            <a:pPr indent="0" lvl="0" marL="0" rtl="0" algn="l">
              <a:spcBef>
                <a:spcPts val="0"/>
              </a:spcBef>
              <a:spcAft>
                <a:spcPts val="0"/>
              </a:spcAft>
              <a:buNone/>
            </a:pPr>
            <a:r>
              <a:rPr b="1" lang="en">
                <a:solidFill>
                  <a:srgbClr val="6AA84F"/>
                </a:solidFill>
              </a:rPr>
              <a:t>bucket sort</a:t>
            </a:r>
            <a:endParaRPr b="1">
              <a:solidFill>
                <a:srgbClr val="6AA84F"/>
              </a:solidFill>
            </a:endParaRPr>
          </a:p>
          <a:p>
            <a:pPr indent="0" lvl="0" marL="0" rtl="0" algn="l">
              <a:spcBef>
                <a:spcPts val="0"/>
              </a:spcBef>
              <a:spcAft>
                <a:spcPts val="0"/>
              </a:spcAft>
              <a:buNone/>
            </a:pPr>
            <a:r>
              <a:rPr b="1" lang="en">
                <a:solidFill>
                  <a:srgbClr val="6AA84F"/>
                </a:solidFill>
              </a:rPr>
              <a:t>counting sort</a:t>
            </a:r>
            <a:endParaRPr b="1">
              <a:solidFill>
                <a:srgbClr val="6AA84F"/>
              </a:solidFill>
            </a:endParaRPr>
          </a:p>
          <a:p>
            <a:pPr indent="0" lvl="0" marL="0" rtl="0" algn="l">
              <a:spcBef>
                <a:spcPts val="0"/>
              </a:spcBef>
              <a:spcAft>
                <a:spcPts val="0"/>
              </a:spcAft>
              <a:buNone/>
            </a:pPr>
            <a:r>
              <a:rPr b="1" lang="en">
                <a:solidFill>
                  <a:srgbClr val="6AA84F"/>
                </a:solidFill>
              </a:rPr>
              <a:t>heap sort</a:t>
            </a:r>
            <a:endParaRPr b="1">
              <a:solidFill>
                <a:srgbClr val="6AA84F"/>
              </a:solidFill>
            </a:endParaRPr>
          </a:p>
          <a:p>
            <a:pPr indent="0" lvl="0" marL="0" rtl="0" algn="l">
              <a:spcBef>
                <a:spcPts val="0"/>
              </a:spcBef>
              <a:spcAft>
                <a:spcPts val="0"/>
              </a:spcAft>
              <a:buNone/>
            </a:pPr>
            <a:r>
              <a:t/>
            </a:r>
            <a:endParaRPr/>
          </a:p>
          <a:p>
            <a:pPr indent="0" lvl="0" marL="0" rtl="0" algn="l">
              <a:spcBef>
                <a:spcPts val="0"/>
              </a:spcBef>
              <a:spcAft>
                <a:spcPts val="0"/>
              </a:spcAft>
              <a:buNone/>
            </a:pPr>
            <a:r>
              <a:rPr b="1" lang="en">
                <a:solidFill>
                  <a:srgbClr val="BF9000"/>
                </a:solidFill>
              </a:rPr>
              <a:t>少考的:</a:t>
            </a:r>
            <a:endParaRPr b="1">
              <a:solidFill>
                <a:srgbClr val="BF9000"/>
              </a:solidFill>
            </a:endParaRPr>
          </a:p>
          <a:p>
            <a:pPr indent="0" lvl="0" marL="0" rtl="0" algn="l">
              <a:spcBef>
                <a:spcPts val="0"/>
              </a:spcBef>
              <a:spcAft>
                <a:spcPts val="0"/>
              </a:spcAft>
              <a:buNone/>
            </a:pPr>
            <a:r>
              <a:rPr b="1" lang="en">
                <a:solidFill>
                  <a:srgbClr val="BF9000"/>
                </a:solidFill>
              </a:rPr>
              <a:t>pancake sort</a:t>
            </a:r>
            <a:endParaRPr b="1">
              <a:solidFill>
                <a:srgbClr val="BF9000"/>
              </a:solidFill>
            </a:endParaRPr>
          </a:p>
          <a:p>
            <a:pPr indent="0" lvl="0" marL="0" rtl="0" algn="l">
              <a:spcBef>
                <a:spcPts val="0"/>
              </a:spcBef>
              <a:spcAft>
                <a:spcPts val="0"/>
              </a:spcAft>
              <a:buNone/>
            </a:pPr>
            <a:r>
              <a:t/>
            </a:r>
            <a:endParaRPr/>
          </a:p>
          <a:p>
            <a:pPr indent="0" lvl="0" marL="0" rtl="0" algn="l">
              <a:spcBef>
                <a:spcPts val="0"/>
              </a:spcBef>
              <a:spcAft>
                <a:spcPts val="0"/>
              </a:spcAft>
              <a:buNone/>
            </a:pPr>
            <a:r>
              <a:rPr b="1" lang="en">
                <a:solidFill>
                  <a:srgbClr val="FF0000"/>
                </a:solidFill>
              </a:rPr>
              <a:t>不考的:</a:t>
            </a:r>
            <a:endParaRPr b="1">
              <a:solidFill>
                <a:srgbClr val="FF0000"/>
              </a:solidFill>
            </a:endParaRPr>
          </a:p>
          <a:p>
            <a:pPr indent="0" lvl="0" marL="0" rtl="0" algn="l">
              <a:spcBef>
                <a:spcPts val="0"/>
              </a:spcBef>
              <a:spcAft>
                <a:spcPts val="0"/>
              </a:spcAft>
              <a:buNone/>
            </a:pPr>
            <a:r>
              <a:rPr lang="en">
                <a:solidFill>
                  <a:srgbClr val="FF0000"/>
                </a:solidFill>
              </a:rPr>
              <a:t>bubble sort, </a:t>
            </a:r>
            <a:endParaRPr>
              <a:solidFill>
                <a:srgbClr val="FF0000"/>
              </a:solidFill>
            </a:endParaRPr>
          </a:p>
          <a:p>
            <a:pPr indent="0" lvl="0" marL="0" rtl="0" algn="l">
              <a:spcBef>
                <a:spcPts val="0"/>
              </a:spcBef>
              <a:spcAft>
                <a:spcPts val="0"/>
              </a:spcAft>
              <a:buNone/>
            </a:pPr>
            <a:r>
              <a:rPr lang="en">
                <a:solidFill>
                  <a:srgbClr val="FF0000"/>
                </a:solidFill>
              </a:rPr>
              <a:t>selection sort, </a:t>
            </a:r>
            <a:endParaRPr>
              <a:solidFill>
                <a:srgbClr val="FF0000"/>
              </a:solidFill>
            </a:endParaRPr>
          </a:p>
          <a:p>
            <a:pPr indent="0" lvl="0" marL="0" rtl="0" algn="l">
              <a:spcBef>
                <a:spcPts val="0"/>
              </a:spcBef>
              <a:spcAft>
                <a:spcPts val="0"/>
              </a:spcAft>
              <a:buNone/>
            </a:pPr>
            <a:r>
              <a:rPr lang="en">
                <a:solidFill>
                  <a:srgbClr val="FF0000"/>
                </a:solidFill>
              </a:rPr>
              <a:t>insertion sort,</a:t>
            </a:r>
            <a:endParaRPr>
              <a:solidFill>
                <a:srgbClr val="FF0000"/>
              </a:solidFill>
            </a:endParaRPr>
          </a:p>
          <a:p>
            <a:pPr indent="0" lvl="0" marL="0" rtl="0" algn="l">
              <a:spcBef>
                <a:spcPts val="0"/>
              </a:spcBef>
              <a:spcAft>
                <a:spcPts val="0"/>
              </a:spcAft>
              <a:buNone/>
            </a:pPr>
            <a:r>
              <a:rPr lang="en">
                <a:solidFill>
                  <a:srgbClr val="FF0000"/>
                </a:solidFill>
              </a:rPr>
              <a:t>shell sort</a:t>
            </a:r>
            <a:endParaRPr>
              <a:solidFill>
                <a:srgbClr val="FF0000"/>
              </a:solidFill>
            </a:endParaRPr>
          </a:p>
          <a:p>
            <a:pPr indent="0" lvl="0" marL="0" rtl="0" algn="l">
              <a:spcBef>
                <a:spcPts val="0"/>
              </a:spcBef>
              <a:spcAft>
                <a:spcPts val="0"/>
              </a:spcAft>
              <a:buNone/>
            </a:pPr>
            <a:r>
              <a:rPr lang="en">
                <a:solidFill>
                  <a:srgbClr val="FF0000"/>
                </a:solidFill>
              </a:rPr>
              <a:t>radix sort</a:t>
            </a:r>
            <a:endParaRPr>
              <a:solidFill>
                <a:srgbClr val="FF0000"/>
              </a:solidFill>
            </a:endParaRPr>
          </a:p>
        </p:txBody>
      </p:sp>
      <p:pic>
        <p:nvPicPr>
          <p:cNvPr id="108" name="Google Shape;108;p26" title="趣味动画 _ 程序员必看的十大排序算法【力扣 LeetCode】.mp4">
            <a:hlinkClick r:id="rId3"/>
          </p:cNvPr>
          <p:cNvPicPr preferRelativeResize="0"/>
          <p:nvPr/>
        </p:nvPicPr>
        <p:blipFill>
          <a:blip r:embed="rId4">
            <a:alphaModFix/>
          </a:blip>
          <a:stretch>
            <a:fillRect/>
          </a:stretch>
        </p:blipFill>
        <p:spPr>
          <a:xfrm>
            <a:off x="3677900" y="1074725"/>
            <a:ext cx="5032350" cy="3774275"/>
          </a:xfrm>
          <a:prstGeom prst="rect">
            <a:avLst/>
          </a:prstGeom>
          <a:noFill/>
          <a:ln>
            <a:noFill/>
          </a:ln>
        </p:spPr>
      </p:pic>
      <p:sp>
        <p:nvSpPr>
          <p:cNvPr id="109" name="Google Shape;109;p26"/>
          <p:cNvSpPr txBox="1"/>
          <p:nvPr/>
        </p:nvSpPr>
        <p:spPr>
          <a:xfrm>
            <a:off x="3840600" y="350025"/>
            <a:ext cx="47883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https://www.youtube.com/watch?v=S5yuwp3-r20&amp;ab_channel=LeetCode%E5%8A%9B%E6%89%A3</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8"/>
                                        </p:tgtEl>
                                        <p:attrNameLst>
                                          <p:attrName>style.visibility</p:attrName>
                                        </p:attrNameLst>
                                      </p:cBhvr>
                                      <p:to>
                                        <p:strVal val="visible"/>
                                      </p:to>
                                    </p:set>
                                    <p:animEffect filter="fade" transition="in">
                                      <p:cBhvr>
                                        <p:cTn dur="1000"/>
                                        <p:tgtEl>
                                          <p:spTgt spid="10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44"/>
          <p:cNvSpPr txBox="1"/>
          <p:nvPr>
            <p:ph type="title"/>
          </p:nvPr>
        </p:nvSpPr>
        <p:spPr>
          <a:xfrm>
            <a:off x="311700" y="445025"/>
            <a:ext cx="1792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radix sort</a:t>
            </a:r>
            <a:endParaRPr/>
          </a:p>
        </p:txBody>
      </p:sp>
      <p:sp>
        <p:nvSpPr>
          <p:cNvPr id="264" name="Google Shape;264;p44"/>
          <p:cNvSpPr txBox="1"/>
          <p:nvPr/>
        </p:nvSpPr>
        <p:spPr>
          <a:xfrm>
            <a:off x="159150" y="1524275"/>
            <a:ext cx="32601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For each digit where varies from the least significant digit to the most significant digit of a number</a:t>
            </a:r>
            <a:endParaRPr/>
          </a:p>
          <a:p>
            <a:pPr indent="0" lvl="0" marL="0" rtl="0" algn="l">
              <a:spcBef>
                <a:spcPts val="0"/>
              </a:spcBef>
              <a:spcAft>
                <a:spcPts val="0"/>
              </a:spcAft>
              <a:buNone/>
            </a:pPr>
            <a:r>
              <a:rPr lang="en"/>
              <a:t>    Sort input array using countsort algorithm according to ith digit.</a:t>
            </a:r>
            <a:endParaRPr/>
          </a:p>
        </p:txBody>
      </p:sp>
      <p:pic>
        <p:nvPicPr>
          <p:cNvPr id="265" name="Google Shape;265;p44"/>
          <p:cNvPicPr preferRelativeResize="0"/>
          <p:nvPr/>
        </p:nvPicPr>
        <p:blipFill>
          <a:blip r:embed="rId3">
            <a:alphaModFix/>
          </a:blip>
          <a:stretch>
            <a:fillRect/>
          </a:stretch>
        </p:blipFill>
        <p:spPr>
          <a:xfrm>
            <a:off x="3643025" y="2318475"/>
            <a:ext cx="5500975" cy="2825024"/>
          </a:xfrm>
          <a:prstGeom prst="rect">
            <a:avLst/>
          </a:prstGeom>
          <a:noFill/>
          <a:ln>
            <a:noFill/>
          </a:ln>
        </p:spPr>
      </p:pic>
      <p:pic>
        <p:nvPicPr>
          <p:cNvPr id="266" name="Google Shape;266;p44"/>
          <p:cNvPicPr preferRelativeResize="0"/>
          <p:nvPr/>
        </p:nvPicPr>
        <p:blipFill>
          <a:blip r:embed="rId4">
            <a:alphaModFix/>
          </a:blip>
          <a:stretch>
            <a:fillRect/>
          </a:stretch>
        </p:blipFill>
        <p:spPr>
          <a:xfrm>
            <a:off x="4460422" y="0"/>
            <a:ext cx="4683579" cy="2318475"/>
          </a:xfrm>
          <a:prstGeom prst="rect">
            <a:avLst/>
          </a:prstGeom>
          <a:noFill/>
          <a:ln>
            <a:noFill/>
          </a:ln>
        </p:spPr>
      </p:pic>
      <p:sp>
        <p:nvSpPr>
          <p:cNvPr id="267" name="Google Shape;267;p44"/>
          <p:cNvSpPr txBox="1"/>
          <p:nvPr/>
        </p:nvSpPr>
        <p:spPr>
          <a:xfrm>
            <a:off x="233800" y="2961400"/>
            <a:ext cx="29712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先从</a:t>
            </a:r>
            <a:r>
              <a:rPr lang="en"/>
              <a:t>最低位比较排序，一位一位退到最高位</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pic>
        <p:nvPicPr>
          <p:cNvPr id="272" name="Google Shape;272;p45"/>
          <p:cNvPicPr preferRelativeResize="0"/>
          <p:nvPr/>
        </p:nvPicPr>
        <p:blipFill rotWithShape="1">
          <a:blip r:embed="rId3">
            <a:alphaModFix/>
          </a:blip>
          <a:srcRect b="69471" l="0" r="0" t="0"/>
          <a:stretch/>
        </p:blipFill>
        <p:spPr>
          <a:xfrm>
            <a:off x="0" y="0"/>
            <a:ext cx="4126925" cy="1367134"/>
          </a:xfrm>
          <a:prstGeom prst="rect">
            <a:avLst/>
          </a:prstGeom>
          <a:noFill/>
          <a:ln>
            <a:noFill/>
          </a:ln>
        </p:spPr>
      </p:pic>
      <p:pic>
        <p:nvPicPr>
          <p:cNvPr id="273" name="Google Shape;273;p45"/>
          <p:cNvPicPr preferRelativeResize="0"/>
          <p:nvPr/>
        </p:nvPicPr>
        <p:blipFill rotWithShape="1">
          <a:blip r:embed="rId3">
            <a:alphaModFix/>
          </a:blip>
          <a:srcRect b="44710" l="0" r="0" t="31251"/>
          <a:stretch/>
        </p:blipFill>
        <p:spPr>
          <a:xfrm>
            <a:off x="0" y="1367125"/>
            <a:ext cx="3734625" cy="974149"/>
          </a:xfrm>
          <a:prstGeom prst="rect">
            <a:avLst/>
          </a:prstGeom>
          <a:noFill/>
          <a:ln>
            <a:noFill/>
          </a:ln>
        </p:spPr>
      </p:pic>
      <p:pic>
        <p:nvPicPr>
          <p:cNvPr id="274" name="Google Shape;274;p45"/>
          <p:cNvPicPr preferRelativeResize="0"/>
          <p:nvPr/>
        </p:nvPicPr>
        <p:blipFill rotWithShape="1">
          <a:blip r:embed="rId3">
            <a:alphaModFix/>
          </a:blip>
          <a:srcRect b="0" l="0" r="0" t="56337"/>
          <a:stretch/>
        </p:blipFill>
        <p:spPr>
          <a:xfrm>
            <a:off x="3734625" y="308800"/>
            <a:ext cx="3734625" cy="1769475"/>
          </a:xfrm>
          <a:prstGeom prst="rect">
            <a:avLst/>
          </a:prstGeom>
          <a:noFill/>
          <a:ln>
            <a:noFill/>
          </a:ln>
        </p:spPr>
      </p:pic>
      <p:pic>
        <p:nvPicPr>
          <p:cNvPr id="275" name="Google Shape;275;p45"/>
          <p:cNvPicPr preferRelativeResize="0"/>
          <p:nvPr/>
        </p:nvPicPr>
        <p:blipFill>
          <a:blip r:embed="rId4">
            <a:alphaModFix/>
          </a:blip>
          <a:stretch>
            <a:fillRect/>
          </a:stretch>
        </p:blipFill>
        <p:spPr>
          <a:xfrm>
            <a:off x="5159889" y="2078271"/>
            <a:ext cx="3984111" cy="3065225"/>
          </a:xfrm>
          <a:prstGeom prst="rect">
            <a:avLst/>
          </a:prstGeom>
          <a:noFill/>
          <a:ln>
            <a:noFill/>
          </a:ln>
        </p:spPr>
      </p:pic>
      <p:pic>
        <p:nvPicPr>
          <p:cNvPr id="276" name="Google Shape;276;p45"/>
          <p:cNvPicPr preferRelativeResize="0"/>
          <p:nvPr/>
        </p:nvPicPr>
        <p:blipFill>
          <a:blip r:embed="rId5">
            <a:alphaModFix/>
          </a:blip>
          <a:stretch>
            <a:fillRect/>
          </a:stretch>
        </p:blipFill>
        <p:spPr>
          <a:xfrm>
            <a:off x="0" y="2278950"/>
            <a:ext cx="5099940" cy="2864551"/>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pic>
        <p:nvPicPr>
          <p:cNvPr id="281" name="Google Shape;281;p46"/>
          <p:cNvPicPr preferRelativeResize="0"/>
          <p:nvPr/>
        </p:nvPicPr>
        <p:blipFill>
          <a:blip r:embed="rId3">
            <a:alphaModFix/>
          </a:blip>
          <a:stretch>
            <a:fillRect/>
          </a:stretch>
        </p:blipFill>
        <p:spPr>
          <a:xfrm>
            <a:off x="0" y="0"/>
            <a:ext cx="4227279" cy="5143501"/>
          </a:xfrm>
          <a:prstGeom prst="rect">
            <a:avLst/>
          </a:prstGeom>
          <a:noFill/>
          <a:ln>
            <a:noFill/>
          </a:ln>
        </p:spPr>
      </p:pic>
      <p:pic>
        <p:nvPicPr>
          <p:cNvPr id="282" name="Google Shape;282;p46"/>
          <p:cNvPicPr preferRelativeResize="0"/>
          <p:nvPr/>
        </p:nvPicPr>
        <p:blipFill rotWithShape="1">
          <a:blip r:embed="rId4">
            <a:alphaModFix/>
          </a:blip>
          <a:srcRect b="2439" l="0" r="0" t="0"/>
          <a:stretch/>
        </p:blipFill>
        <p:spPr>
          <a:xfrm>
            <a:off x="4227275" y="0"/>
            <a:ext cx="4916724" cy="4295999"/>
          </a:xfrm>
          <a:prstGeom prst="rect">
            <a:avLst/>
          </a:prstGeom>
          <a:noFill/>
          <a:ln>
            <a:noFill/>
          </a:ln>
        </p:spPr>
      </p:pic>
      <p:sp>
        <p:nvSpPr>
          <p:cNvPr id="283" name="Google Shape;283;p46"/>
          <p:cNvSpPr txBox="1"/>
          <p:nvPr/>
        </p:nvSpPr>
        <p:spPr>
          <a:xfrm>
            <a:off x="828000" y="2171550"/>
            <a:ext cx="3263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这是特殊的array，值的大小范围有限制</a:t>
            </a:r>
            <a:endParaRPr/>
          </a:p>
        </p:txBody>
      </p:sp>
      <p:pic>
        <p:nvPicPr>
          <p:cNvPr id="284" name="Google Shape;284;p46"/>
          <p:cNvPicPr preferRelativeResize="0"/>
          <p:nvPr/>
        </p:nvPicPr>
        <p:blipFill>
          <a:blip r:embed="rId5">
            <a:alphaModFix/>
          </a:blip>
          <a:stretch>
            <a:fillRect/>
          </a:stretch>
        </p:blipFill>
        <p:spPr>
          <a:xfrm>
            <a:off x="4091400" y="4336125"/>
            <a:ext cx="5052601" cy="807384"/>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47"/>
          <p:cNvSpPr txBox="1"/>
          <p:nvPr>
            <p:ph type="title"/>
          </p:nvPr>
        </p:nvSpPr>
        <p:spPr>
          <a:xfrm>
            <a:off x="311700" y="2986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Summary</a:t>
            </a:r>
            <a:endParaRPr/>
          </a:p>
        </p:txBody>
      </p:sp>
      <p:sp>
        <p:nvSpPr>
          <p:cNvPr id="290" name="Google Shape;290;p47"/>
          <p:cNvSpPr txBox="1"/>
          <p:nvPr/>
        </p:nvSpPr>
        <p:spPr>
          <a:xfrm>
            <a:off x="195200" y="995525"/>
            <a:ext cx="9232800" cy="39867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900"/>
              <a:t>sorting还经常和二分相关，比如在一个sorted array里面去找target等等</a:t>
            </a:r>
            <a:endParaRPr sz="1900"/>
          </a:p>
          <a:p>
            <a:pPr indent="0" lvl="0" marL="0" rtl="0" algn="l">
              <a:lnSpc>
                <a:spcPct val="150000"/>
              </a:lnSpc>
              <a:spcBef>
                <a:spcPts val="0"/>
              </a:spcBef>
              <a:spcAft>
                <a:spcPts val="0"/>
              </a:spcAft>
              <a:buNone/>
            </a:pPr>
            <a:r>
              <a:rPr lang="en" sz="1900"/>
              <a:t>quicksort 又可以quick select, 作为部分sort即可。</a:t>
            </a:r>
            <a:endParaRPr sz="1900"/>
          </a:p>
          <a:p>
            <a:pPr indent="0" lvl="0" marL="0" rtl="0" algn="l">
              <a:lnSpc>
                <a:spcPct val="150000"/>
              </a:lnSpc>
              <a:spcBef>
                <a:spcPts val="0"/>
              </a:spcBef>
              <a:spcAft>
                <a:spcPts val="0"/>
              </a:spcAft>
              <a:buNone/>
            </a:pPr>
            <a:r>
              <a:rPr lang="en" sz="1900"/>
              <a:t>quicksort Ave O(nlogn), 为了防止worst case O(n2)我们可以shuffle 或者 random pivot</a:t>
            </a:r>
            <a:endParaRPr sz="1900"/>
          </a:p>
          <a:p>
            <a:pPr indent="0" lvl="0" marL="0" rtl="0" algn="l">
              <a:lnSpc>
                <a:spcPct val="150000"/>
              </a:lnSpc>
              <a:spcBef>
                <a:spcPts val="0"/>
              </a:spcBef>
              <a:spcAft>
                <a:spcPts val="0"/>
              </a:spcAft>
              <a:buNone/>
            </a:pPr>
            <a:r>
              <a:t/>
            </a:r>
            <a:endParaRPr sz="1900"/>
          </a:p>
          <a:p>
            <a:pPr indent="0" lvl="0" marL="0" rtl="0" algn="l">
              <a:lnSpc>
                <a:spcPct val="150000"/>
              </a:lnSpc>
              <a:spcBef>
                <a:spcPts val="0"/>
              </a:spcBef>
              <a:spcAft>
                <a:spcPts val="0"/>
              </a:spcAft>
              <a:buNone/>
            </a:pPr>
            <a:r>
              <a:rPr lang="en" sz="1900"/>
              <a:t>O(N2) bubble sort, insertion sort, selection sort, shell sort(half gap实现)</a:t>
            </a:r>
            <a:endParaRPr sz="1900"/>
          </a:p>
          <a:p>
            <a:pPr indent="0" lvl="0" marL="0" rtl="0" algn="l">
              <a:lnSpc>
                <a:spcPct val="150000"/>
              </a:lnSpc>
              <a:spcBef>
                <a:spcPts val="0"/>
              </a:spcBef>
              <a:spcAft>
                <a:spcPts val="0"/>
              </a:spcAft>
              <a:buNone/>
            </a:pPr>
            <a:r>
              <a:rPr lang="en" sz="1900"/>
              <a:t>O(nlogn) merge sort, heap sort</a:t>
            </a:r>
            <a:r>
              <a:rPr lang="en" sz="1900">
                <a:solidFill>
                  <a:schemeClr val="dk1"/>
                </a:solidFill>
              </a:rPr>
              <a:t>,</a:t>
            </a:r>
            <a:r>
              <a:rPr lang="en" sz="1900">
                <a:solidFill>
                  <a:schemeClr val="dk1"/>
                </a:solidFill>
              </a:rPr>
              <a:t>quick sort</a:t>
            </a:r>
            <a:endParaRPr sz="1900">
              <a:solidFill>
                <a:schemeClr val="dk1"/>
              </a:solidFill>
            </a:endParaRPr>
          </a:p>
          <a:p>
            <a:pPr indent="0" lvl="0" marL="0" rtl="0" algn="l">
              <a:lnSpc>
                <a:spcPct val="150000"/>
              </a:lnSpc>
              <a:spcBef>
                <a:spcPts val="0"/>
              </a:spcBef>
              <a:spcAft>
                <a:spcPts val="0"/>
              </a:spcAft>
              <a:buNone/>
            </a:pPr>
            <a:r>
              <a:rPr lang="en" sz="1900"/>
              <a:t>Avg O(N) 有quick select</a:t>
            </a:r>
            <a:endParaRPr sz="1900"/>
          </a:p>
          <a:p>
            <a:pPr indent="0" lvl="0" marL="0" rtl="0" algn="l">
              <a:lnSpc>
                <a:spcPct val="150000"/>
              </a:lnSpc>
              <a:spcBef>
                <a:spcPts val="0"/>
              </a:spcBef>
              <a:spcAft>
                <a:spcPts val="0"/>
              </a:spcAft>
              <a:buNone/>
            </a:pPr>
            <a:r>
              <a:rPr lang="en" sz="1900"/>
              <a:t>严格接近O(N), bucket sort(N + k), counting sort, radix sort(NK) </a:t>
            </a:r>
            <a:endParaRPr sz="19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pic>
        <p:nvPicPr>
          <p:cNvPr id="295" name="Google Shape;295;p48"/>
          <p:cNvPicPr preferRelativeResize="0"/>
          <p:nvPr/>
        </p:nvPicPr>
        <p:blipFill>
          <a:blip r:embed="rId3">
            <a:alphaModFix/>
          </a:blip>
          <a:stretch>
            <a:fillRect/>
          </a:stretch>
        </p:blipFill>
        <p:spPr>
          <a:xfrm>
            <a:off x="0" y="630650"/>
            <a:ext cx="4989976" cy="3722301"/>
          </a:xfrm>
          <a:prstGeom prst="rect">
            <a:avLst/>
          </a:prstGeom>
          <a:noFill/>
          <a:ln>
            <a:noFill/>
          </a:ln>
        </p:spPr>
      </p:pic>
      <p:pic>
        <p:nvPicPr>
          <p:cNvPr id="296" name="Google Shape;296;p48"/>
          <p:cNvPicPr preferRelativeResize="0"/>
          <p:nvPr/>
        </p:nvPicPr>
        <p:blipFill>
          <a:blip r:embed="rId4">
            <a:alphaModFix/>
          </a:blip>
          <a:stretch>
            <a:fillRect/>
          </a:stretch>
        </p:blipFill>
        <p:spPr>
          <a:xfrm>
            <a:off x="4735275" y="0"/>
            <a:ext cx="4408725" cy="48409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49"/>
          <p:cNvSpPr txBox="1"/>
          <p:nvPr>
            <p:ph type="title"/>
          </p:nvPr>
        </p:nvSpPr>
        <p:spPr>
          <a:xfrm>
            <a:off x="311700" y="148150"/>
            <a:ext cx="1718400" cy="583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通讯页面</a:t>
            </a:r>
            <a:endParaRPr b="1"/>
          </a:p>
        </p:txBody>
      </p:sp>
      <p:sp>
        <p:nvSpPr>
          <p:cNvPr id="302" name="Google Shape;302;p49"/>
          <p:cNvSpPr txBox="1"/>
          <p:nvPr>
            <p:ph idx="1" type="body"/>
          </p:nvPr>
        </p:nvSpPr>
        <p:spPr>
          <a:xfrm>
            <a:off x="311700" y="1081475"/>
            <a:ext cx="8520600" cy="2104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Bilibili  </a:t>
            </a:r>
            <a:r>
              <a:rPr lang="en" u="sng">
                <a:solidFill>
                  <a:schemeClr val="hlink"/>
                </a:solidFill>
                <a:hlinkClick r:id="rId3"/>
              </a:rPr>
              <a:t>https://space.bilibili.com/21630984</a:t>
            </a:r>
            <a:endParaRPr/>
          </a:p>
          <a:p>
            <a:pPr indent="0" lvl="0" marL="0" rtl="0" algn="l">
              <a:spcBef>
                <a:spcPts val="1200"/>
              </a:spcBef>
              <a:spcAft>
                <a:spcPts val="0"/>
              </a:spcAft>
              <a:buNone/>
            </a:pPr>
            <a:r>
              <a:rPr lang="en"/>
              <a:t>Youtube 搜索古城算法</a:t>
            </a:r>
            <a:endParaRPr/>
          </a:p>
          <a:p>
            <a:pPr indent="0" lvl="0" marL="0" rtl="0" algn="l">
              <a:spcBef>
                <a:spcPts val="1200"/>
              </a:spcBef>
              <a:spcAft>
                <a:spcPts val="0"/>
              </a:spcAft>
              <a:buNone/>
            </a:pPr>
            <a:r>
              <a:rPr lang="en" u="sng">
                <a:solidFill>
                  <a:schemeClr val="hlink"/>
                </a:solidFill>
                <a:hlinkClick r:id="rId4"/>
              </a:rPr>
              <a:t>https://www.youtube.com/c/古城算法</a:t>
            </a:r>
            <a:r>
              <a:rPr lang="en"/>
              <a:t> </a:t>
            </a:r>
            <a:endParaRPr/>
          </a:p>
          <a:p>
            <a:pPr indent="0" lvl="0" marL="0" rtl="0" algn="l">
              <a:spcBef>
                <a:spcPts val="1200"/>
              </a:spcBef>
              <a:spcAft>
                <a:spcPts val="1200"/>
              </a:spcAft>
              <a:buNone/>
            </a:pPr>
            <a:r>
              <a:rPr lang="en"/>
              <a:t>wechat	回复‘加群’可加群，还有周赛压轴题详解</a:t>
            </a:r>
            <a:endParaRPr/>
          </a:p>
        </p:txBody>
      </p:sp>
      <p:sp>
        <p:nvSpPr>
          <p:cNvPr id="303" name="Google Shape;303;p49"/>
          <p:cNvSpPr txBox="1"/>
          <p:nvPr/>
        </p:nvSpPr>
        <p:spPr>
          <a:xfrm>
            <a:off x="5885350" y="2409575"/>
            <a:ext cx="2865600" cy="114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谢谢大家的支持！请点赞订阅硬币</a:t>
            </a:r>
            <a:endParaRPr/>
          </a:p>
          <a:p>
            <a:pPr indent="0" lvl="0" marL="0" rtl="0" algn="l">
              <a:spcBef>
                <a:spcPts val="0"/>
              </a:spcBef>
              <a:spcAft>
                <a:spcPts val="0"/>
              </a:spcAft>
              <a:buNone/>
            </a:pPr>
            <a:r>
              <a:rPr lang="en"/>
              <a:t>500订阅会出一期dp总结篇</a:t>
            </a:r>
            <a:endParaRPr/>
          </a:p>
        </p:txBody>
      </p:sp>
      <p:sp>
        <p:nvSpPr>
          <p:cNvPr id="304" name="Google Shape;304;p49"/>
          <p:cNvSpPr txBox="1"/>
          <p:nvPr/>
        </p:nvSpPr>
        <p:spPr>
          <a:xfrm>
            <a:off x="5885350" y="3420650"/>
            <a:ext cx="3219600" cy="136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500">
                <a:solidFill>
                  <a:srgbClr val="FF0000"/>
                </a:solidFill>
              </a:rPr>
              <a:t>免费，不要钱，不卖课，不推销，不辅导，公开资料和视频，任何人和你说钱都是骗子！</a:t>
            </a:r>
            <a:endParaRPr b="1" sz="1500">
              <a:solidFill>
                <a:srgbClr val="FF0000"/>
              </a:solidFill>
            </a:endParaRPr>
          </a:p>
        </p:txBody>
      </p:sp>
      <p:pic>
        <p:nvPicPr>
          <p:cNvPr id="305" name="Google Shape;305;p49"/>
          <p:cNvPicPr preferRelativeResize="0"/>
          <p:nvPr/>
        </p:nvPicPr>
        <p:blipFill>
          <a:blip r:embed="rId5">
            <a:alphaModFix/>
          </a:blip>
          <a:stretch>
            <a:fillRect/>
          </a:stretch>
        </p:blipFill>
        <p:spPr>
          <a:xfrm>
            <a:off x="311700" y="3113675"/>
            <a:ext cx="3942681" cy="1674075"/>
          </a:xfrm>
          <a:prstGeom prst="rect">
            <a:avLst/>
          </a:prstGeom>
          <a:noFill/>
          <a:ln>
            <a:noFill/>
          </a:ln>
        </p:spPr>
      </p:pic>
      <p:sp>
        <p:nvSpPr>
          <p:cNvPr id="306" name="Google Shape;306;p49"/>
          <p:cNvSpPr txBox="1"/>
          <p:nvPr/>
        </p:nvSpPr>
        <p:spPr>
          <a:xfrm>
            <a:off x="311700" y="681275"/>
            <a:ext cx="5973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最近小忙，不过我私下和同学一起学习了tree，之后应该会有ppt</a:t>
            </a:r>
            <a:endParaRPr/>
          </a:p>
        </p:txBody>
      </p:sp>
      <p:pic>
        <p:nvPicPr>
          <p:cNvPr id="307" name="Google Shape;307;p49"/>
          <p:cNvPicPr preferRelativeResize="0"/>
          <p:nvPr/>
        </p:nvPicPr>
        <p:blipFill>
          <a:blip r:embed="rId6">
            <a:alphaModFix/>
          </a:blip>
          <a:stretch>
            <a:fillRect/>
          </a:stretch>
        </p:blipFill>
        <p:spPr>
          <a:xfrm>
            <a:off x="5885350" y="731943"/>
            <a:ext cx="2865599" cy="1184132"/>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5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引用</a:t>
            </a:r>
            <a:endParaRPr/>
          </a:p>
        </p:txBody>
      </p:sp>
      <p:sp>
        <p:nvSpPr>
          <p:cNvPr id="313" name="Google Shape;313;p5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u="sng">
                <a:solidFill>
                  <a:schemeClr val="hlink"/>
                </a:solidFill>
                <a:hlinkClick r:id="rId3"/>
              </a:rPr>
              <a:t>https://www.hackerearth.com/practice/algorithms/sorting/insertion-sort/tutorial/</a:t>
            </a:r>
            <a:endParaRPr/>
          </a:p>
          <a:p>
            <a:pPr indent="0" lvl="0" marL="0" rtl="0" algn="l">
              <a:spcBef>
                <a:spcPts val="1200"/>
              </a:spcBef>
              <a:spcAft>
                <a:spcPts val="120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bubble sort</a:t>
            </a:r>
            <a:endParaRPr/>
          </a:p>
        </p:txBody>
      </p:sp>
      <p:sp>
        <p:nvSpPr>
          <p:cNvPr id="115" name="Google Shape;115;p27"/>
          <p:cNvSpPr txBox="1"/>
          <p:nvPr/>
        </p:nvSpPr>
        <p:spPr>
          <a:xfrm>
            <a:off x="0" y="935175"/>
            <a:ext cx="5523300" cy="1426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b="1" lang="en" sz="1152">
                <a:solidFill>
                  <a:schemeClr val="dk1"/>
                </a:solidFill>
                <a:latin typeface="Courier New"/>
                <a:ea typeface="Courier New"/>
                <a:cs typeface="Courier New"/>
                <a:sym typeface="Courier New"/>
              </a:rPr>
              <a:t> 	private </a:t>
            </a:r>
            <a:r>
              <a:rPr b="1" lang="en" sz="1152">
                <a:solidFill>
                  <a:schemeClr val="dk1"/>
                </a:solidFill>
                <a:latin typeface="Courier New"/>
                <a:ea typeface="Courier New"/>
                <a:cs typeface="Courier New"/>
                <a:sym typeface="Courier New"/>
              </a:rPr>
              <a:t>void bubbleSort(int arr[]) {</a:t>
            </a:r>
            <a:endParaRPr b="1" sz="1152">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None/>
            </a:pPr>
            <a:r>
              <a:rPr b="1" lang="en" sz="1152">
                <a:solidFill>
                  <a:schemeClr val="dk1"/>
                </a:solidFill>
                <a:latin typeface="Courier New"/>
                <a:ea typeface="Courier New"/>
                <a:cs typeface="Courier New"/>
                <a:sym typeface="Courier New"/>
              </a:rPr>
              <a:t>     		int N = arr.length;</a:t>
            </a:r>
            <a:endParaRPr b="1" sz="1152">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None/>
            </a:pPr>
            <a:r>
              <a:rPr b="1" lang="en" sz="1152">
                <a:solidFill>
                  <a:schemeClr val="dk1"/>
                </a:solidFill>
                <a:latin typeface="Courier New"/>
                <a:ea typeface="Courier New"/>
                <a:cs typeface="Courier New"/>
                <a:sym typeface="Courier New"/>
              </a:rPr>
              <a:t>        	for (int i = 0; i &lt; N - 1; i++)</a:t>
            </a:r>
            <a:endParaRPr b="1" sz="1152">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None/>
            </a:pPr>
            <a:r>
              <a:rPr b="1" lang="en" sz="1152">
                <a:solidFill>
                  <a:schemeClr val="dk1"/>
                </a:solidFill>
                <a:latin typeface="Courier New"/>
                <a:ea typeface="Courier New"/>
                <a:cs typeface="Courier New"/>
                <a:sym typeface="Courier New"/>
              </a:rPr>
              <a:t>            	for (int j = 0; j &lt; N - 1 - i; j++)</a:t>
            </a:r>
            <a:endParaRPr b="1" sz="1152">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None/>
            </a:pPr>
            <a:r>
              <a:rPr b="1" lang="en" sz="1152">
                <a:solidFill>
                  <a:schemeClr val="dk1"/>
                </a:solidFill>
                <a:latin typeface="Courier New"/>
                <a:ea typeface="Courier New"/>
                <a:cs typeface="Courier New"/>
                <a:sym typeface="Courier New"/>
              </a:rPr>
              <a:t>                	if (arr[j] &gt; arr[j + 1])</a:t>
            </a:r>
            <a:endParaRPr b="1" sz="1152">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None/>
            </a:pPr>
            <a:r>
              <a:rPr b="1" lang="en" sz="1152">
                <a:solidFill>
                  <a:schemeClr val="dk1"/>
                </a:solidFill>
                <a:latin typeface="Courier New"/>
                <a:ea typeface="Courier New"/>
                <a:cs typeface="Courier New"/>
                <a:sym typeface="Courier New"/>
              </a:rPr>
              <a:t>				swap(arr, j, j + 1);</a:t>
            </a:r>
            <a:endParaRPr b="1" sz="1152">
              <a:solidFill>
                <a:schemeClr val="dk1"/>
              </a:solidFill>
              <a:latin typeface="Courier New"/>
              <a:ea typeface="Courier New"/>
              <a:cs typeface="Courier New"/>
              <a:sym typeface="Courier New"/>
            </a:endParaRPr>
          </a:p>
          <a:p>
            <a:pPr indent="457200" lvl="0" marL="0" marR="0" rtl="0" algn="l">
              <a:lnSpc>
                <a:spcPct val="100000"/>
              </a:lnSpc>
              <a:spcBef>
                <a:spcPts val="0"/>
              </a:spcBef>
              <a:spcAft>
                <a:spcPts val="0"/>
              </a:spcAft>
              <a:buNone/>
            </a:pPr>
            <a:r>
              <a:rPr b="1" lang="en" sz="1152">
                <a:solidFill>
                  <a:schemeClr val="dk1"/>
                </a:solidFill>
                <a:latin typeface="Courier New"/>
                <a:ea typeface="Courier New"/>
                <a:cs typeface="Courier New"/>
                <a:sym typeface="Courier New"/>
              </a:rPr>
              <a:t>}</a:t>
            </a:r>
            <a:endParaRPr b="1" sz="1500">
              <a:highlight>
                <a:srgbClr val="E0E0E0"/>
              </a:highlight>
              <a:latin typeface="Courier New"/>
              <a:ea typeface="Courier New"/>
              <a:cs typeface="Courier New"/>
              <a:sym typeface="Courier New"/>
            </a:endParaRPr>
          </a:p>
        </p:txBody>
      </p:sp>
      <p:pic>
        <p:nvPicPr>
          <p:cNvPr id="116" name="Google Shape;116;p27"/>
          <p:cNvPicPr preferRelativeResize="0"/>
          <p:nvPr/>
        </p:nvPicPr>
        <p:blipFill>
          <a:blip r:embed="rId3">
            <a:alphaModFix/>
          </a:blip>
          <a:stretch>
            <a:fillRect/>
          </a:stretch>
        </p:blipFill>
        <p:spPr>
          <a:xfrm>
            <a:off x="1626825" y="2277975"/>
            <a:ext cx="6065701" cy="2865525"/>
          </a:xfrm>
          <a:prstGeom prst="rect">
            <a:avLst/>
          </a:prstGeom>
          <a:noFill/>
          <a:ln>
            <a:noFill/>
          </a:ln>
        </p:spPr>
      </p:pic>
      <p:sp>
        <p:nvSpPr>
          <p:cNvPr id="117" name="Google Shape;117;p27"/>
          <p:cNvSpPr txBox="1"/>
          <p:nvPr/>
        </p:nvSpPr>
        <p:spPr>
          <a:xfrm>
            <a:off x="4958400" y="905950"/>
            <a:ext cx="4185600" cy="1287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n" sz="1152">
                <a:solidFill>
                  <a:schemeClr val="dk1"/>
                </a:solidFill>
                <a:latin typeface="Courier New"/>
                <a:ea typeface="Courier New"/>
                <a:cs typeface="Courier New"/>
                <a:sym typeface="Courier New"/>
              </a:rPr>
              <a:t>private void swap(int[] array, int i, int j){</a:t>
            </a:r>
            <a:endParaRPr b="1" sz="1152">
              <a:solidFill>
                <a:schemeClr val="dk1"/>
              </a:solidFill>
              <a:latin typeface="Courier New"/>
              <a:ea typeface="Courier New"/>
              <a:cs typeface="Courier New"/>
              <a:sym typeface="Courier New"/>
            </a:endParaRPr>
          </a:p>
          <a:p>
            <a:pPr indent="457200" lvl="0" marL="0" rtl="0" algn="l">
              <a:spcBef>
                <a:spcPts val="0"/>
              </a:spcBef>
              <a:spcAft>
                <a:spcPts val="0"/>
              </a:spcAft>
              <a:buClr>
                <a:schemeClr val="dk1"/>
              </a:buClr>
              <a:buSzPts val="1100"/>
              <a:buFont typeface="Arial"/>
              <a:buNone/>
            </a:pPr>
            <a:r>
              <a:rPr b="1" lang="en" sz="1152">
                <a:solidFill>
                  <a:schemeClr val="dk1"/>
                </a:solidFill>
                <a:latin typeface="Courier New"/>
                <a:ea typeface="Courier New"/>
                <a:cs typeface="Courier New"/>
                <a:sym typeface="Courier New"/>
              </a:rPr>
              <a:t>int tmp = array[i];</a:t>
            </a:r>
            <a:endParaRPr b="1" sz="1152">
              <a:solidFill>
                <a:schemeClr val="dk1"/>
              </a:solidFill>
              <a:latin typeface="Courier New"/>
              <a:ea typeface="Courier New"/>
              <a:cs typeface="Courier New"/>
              <a:sym typeface="Courier New"/>
            </a:endParaRPr>
          </a:p>
          <a:p>
            <a:pPr indent="0" lvl="0" marL="457200" rtl="0" algn="l">
              <a:spcBef>
                <a:spcPts val="0"/>
              </a:spcBef>
              <a:spcAft>
                <a:spcPts val="0"/>
              </a:spcAft>
              <a:buClr>
                <a:schemeClr val="dk1"/>
              </a:buClr>
              <a:buSzPts val="1100"/>
              <a:buFont typeface="Arial"/>
              <a:buNone/>
            </a:pPr>
            <a:r>
              <a:rPr b="1" lang="en" sz="1152">
                <a:solidFill>
                  <a:schemeClr val="dk1"/>
                </a:solidFill>
                <a:latin typeface="Courier New"/>
                <a:ea typeface="Courier New"/>
                <a:cs typeface="Courier New"/>
                <a:sym typeface="Courier New"/>
              </a:rPr>
              <a:t>array[i] = array[j];</a:t>
            </a:r>
            <a:endParaRPr b="1" sz="1152">
              <a:solidFill>
                <a:schemeClr val="dk1"/>
              </a:solidFill>
              <a:latin typeface="Courier New"/>
              <a:ea typeface="Courier New"/>
              <a:cs typeface="Courier New"/>
              <a:sym typeface="Courier New"/>
            </a:endParaRPr>
          </a:p>
          <a:p>
            <a:pPr indent="0" lvl="0" marL="457200" rtl="0" algn="l">
              <a:spcBef>
                <a:spcPts val="0"/>
              </a:spcBef>
              <a:spcAft>
                <a:spcPts val="0"/>
              </a:spcAft>
              <a:buClr>
                <a:schemeClr val="dk1"/>
              </a:buClr>
              <a:buSzPts val="1100"/>
              <a:buFont typeface="Arial"/>
              <a:buNone/>
            </a:pPr>
            <a:r>
              <a:rPr b="1" lang="en" sz="1152">
                <a:solidFill>
                  <a:schemeClr val="dk1"/>
                </a:solidFill>
                <a:latin typeface="Courier New"/>
                <a:ea typeface="Courier New"/>
                <a:cs typeface="Courier New"/>
                <a:sym typeface="Courier New"/>
              </a:rPr>
              <a:t>array[j] = tmp;</a:t>
            </a:r>
            <a:endParaRPr b="1" sz="1152">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 sz="1152">
                <a:solidFill>
                  <a:schemeClr val="dk1"/>
                </a:solidFill>
                <a:latin typeface="Courier New"/>
                <a:ea typeface="Courier New"/>
                <a:cs typeface="Courier New"/>
                <a:sym typeface="Courier New"/>
              </a:rPr>
              <a:t>}</a:t>
            </a:r>
            <a:endParaRPr b="1" sz="1500">
              <a:solidFill>
                <a:schemeClr val="dk1"/>
              </a:solidFill>
              <a:latin typeface="Courier New"/>
              <a:ea typeface="Courier New"/>
              <a:cs typeface="Courier New"/>
              <a:sym typeface="Courier New"/>
            </a:endParaRPr>
          </a:p>
          <a:p>
            <a:pPr indent="0" lvl="0" marL="0" rtl="0" algn="l">
              <a:spcBef>
                <a:spcPts val="0"/>
              </a:spcBef>
              <a:spcAft>
                <a:spcPts val="0"/>
              </a:spcAft>
              <a:buNone/>
            </a:pPr>
            <a:r>
              <a:t/>
            </a:r>
            <a:endParaRPr/>
          </a:p>
        </p:txBody>
      </p:sp>
      <p:sp>
        <p:nvSpPr>
          <p:cNvPr id="118" name="Google Shape;118;p27"/>
          <p:cNvSpPr txBox="1"/>
          <p:nvPr/>
        </p:nvSpPr>
        <p:spPr>
          <a:xfrm>
            <a:off x="6075300" y="4604100"/>
            <a:ext cx="3068700" cy="53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52">
                <a:solidFill>
                  <a:schemeClr val="dk1"/>
                </a:solidFill>
                <a:latin typeface="Courier New"/>
                <a:ea typeface="Courier New"/>
                <a:cs typeface="Courier New"/>
                <a:sym typeface="Courier New"/>
              </a:rPr>
              <a:t>time complexity: O(n^2)</a:t>
            </a:r>
            <a:endParaRPr b="1" sz="1152">
              <a:solidFill>
                <a:schemeClr val="dk1"/>
              </a:solidFill>
              <a:latin typeface="Courier New"/>
              <a:ea typeface="Courier New"/>
              <a:cs typeface="Courier New"/>
              <a:sym typeface="Courier New"/>
            </a:endParaRPr>
          </a:p>
          <a:p>
            <a:pPr indent="0" lvl="0" marL="0" rtl="0" algn="l">
              <a:spcBef>
                <a:spcPts val="0"/>
              </a:spcBef>
              <a:spcAft>
                <a:spcPts val="0"/>
              </a:spcAft>
              <a:buNone/>
            </a:pPr>
            <a:r>
              <a:rPr b="1" lang="en" sz="1152">
                <a:solidFill>
                  <a:schemeClr val="dk1"/>
                </a:solidFill>
                <a:latin typeface="Courier New"/>
                <a:ea typeface="Courier New"/>
                <a:cs typeface="Courier New"/>
                <a:sym typeface="Courier New"/>
              </a:rPr>
              <a:t>space complexity: constant O(1)</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selection sort</a:t>
            </a:r>
            <a:endParaRPr/>
          </a:p>
        </p:txBody>
      </p:sp>
      <p:sp>
        <p:nvSpPr>
          <p:cNvPr id="124" name="Google Shape;124;p28"/>
          <p:cNvSpPr txBox="1"/>
          <p:nvPr/>
        </p:nvSpPr>
        <p:spPr>
          <a:xfrm>
            <a:off x="204525" y="1017725"/>
            <a:ext cx="5523300" cy="3909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852"/>
              <a:buFont typeface="Arial"/>
              <a:buNone/>
            </a:pPr>
            <a:r>
              <a:rPr b="1" lang="en" sz="1152">
                <a:solidFill>
                  <a:schemeClr val="dk1"/>
                </a:solidFill>
                <a:latin typeface="Courier New"/>
                <a:ea typeface="Courier New"/>
                <a:cs typeface="Courier New"/>
                <a:sym typeface="Courier New"/>
              </a:rPr>
              <a:t>public int[] selectionSort(int[] array) {</a:t>
            </a:r>
            <a:endParaRPr b="1" sz="1152">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852"/>
              <a:buFont typeface="Arial"/>
              <a:buNone/>
            </a:pPr>
            <a:r>
              <a:rPr b="1" lang="en" sz="1152">
                <a:solidFill>
                  <a:schemeClr val="dk1"/>
                </a:solidFill>
                <a:latin typeface="Courier New"/>
                <a:ea typeface="Courier New"/>
                <a:cs typeface="Courier New"/>
                <a:sym typeface="Courier New"/>
              </a:rPr>
              <a:t>	if (array == null || array.length &lt;= 1) {</a:t>
            </a:r>
            <a:endParaRPr b="1" sz="1152">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852"/>
              <a:buFont typeface="Arial"/>
              <a:buNone/>
            </a:pPr>
            <a:r>
              <a:rPr b="1" lang="en" sz="1152">
                <a:solidFill>
                  <a:schemeClr val="dk1"/>
                </a:solidFill>
                <a:latin typeface="Courier New"/>
                <a:ea typeface="Courier New"/>
                <a:cs typeface="Courier New"/>
                <a:sym typeface="Courier New"/>
              </a:rPr>
              <a:t>		return array;</a:t>
            </a:r>
            <a:endParaRPr b="1" sz="1152">
              <a:solidFill>
                <a:schemeClr val="dk1"/>
              </a:solidFill>
              <a:latin typeface="Courier New"/>
              <a:ea typeface="Courier New"/>
              <a:cs typeface="Courier New"/>
              <a:sym typeface="Courier New"/>
            </a:endParaRPr>
          </a:p>
          <a:p>
            <a:pPr indent="457200" lvl="0" marL="0" rtl="0" algn="l">
              <a:spcBef>
                <a:spcPts val="0"/>
              </a:spcBef>
              <a:spcAft>
                <a:spcPts val="0"/>
              </a:spcAft>
              <a:buClr>
                <a:schemeClr val="dk1"/>
              </a:buClr>
              <a:buSzPts val="852"/>
              <a:buFont typeface="Arial"/>
              <a:buNone/>
            </a:pPr>
            <a:r>
              <a:rPr b="1" lang="en" sz="1152">
                <a:solidFill>
                  <a:schemeClr val="dk1"/>
                </a:solidFill>
                <a:latin typeface="Courier New"/>
                <a:ea typeface="Courier New"/>
                <a:cs typeface="Courier New"/>
                <a:sym typeface="Courier New"/>
              </a:rPr>
              <a:t>}</a:t>
            </a:r>
            <a:endParaRPr b="1" sz="1152">
              <a:solidFill>
                <a:schemeClr val="dk1"/>
              </a:solidFill>
              <a:latin typeface="Courier New"/>
              <a:ea typeface="Courier New"/>
              <a:cs typeface="Courier New"/>
              <a:sym typeface="Courier New"/>
            </a:endParaRPr>
          </a:p>
          <a:p>
            <a:pPr indent="457200" lvl="0" marL="0" rtl="0" algn="l">
              <a:spcBef>
                <a:spcPts val="0"/>
              </a:spcBef>
              <a:spcAft>
                <a:spcPts val="0"/>
              </a:spcAft>
              <a:buClr>
                <a:schemeClr val="dk1"/>
              </a:buClr>
              <a:buSzPts val="852"/>
              <a:buFont typeface="Arial"/>
              <a:buNone/>
            </a:pPr>
            <a:r>
              <a:rPr b="1" lang="en" sz="1152">
                <a:solidFill>
                  <a:schemeClr val="dk1"/>
                </a:solidFill>
                <a:latin typeface="Courier New"/>
                <a:ea typeface="Courier New"/>
                <a:cs typeface="Courier New"/>
                <a:sym typeface="Courier New"/>
              </a:rPr>
              <a:t>for (int i = 0; i &lt; array.length - 1; i++) {</a:t>
            </a:r>
            <a:endParaRPr b="1" sz="1152">
              <a:solidFill>
                <a:schemeClr val="dk1"/>
              </a:solidFill>
              <a:latin typeface="Courier New"/>
              <a:ea typeface="Courier New"/>
              <a:cs typeface="Courier New"/>
              <a:sym typeface="Courier New"/>
            </a:endParaRPr>
          </a:p>
          <a:p>
            <a:pPr indent="457200" lvl="0" marL="0" rtl="0" algn="l">
              <a:spcBef>
                <a:spcPts val="0"/>
              </a:spcBef>
              <a:spcAft>
                <a:spcPts val="0"/>
              </a:spcAft>
              <a:buClr>
                <a:schemeClr val="dk1"/>
              </a:buClr>
              <a:buSzPts val="852"/>
              <a:buFont typeface="Arial"/>
              <a:buNone/>
            </a:pPr>
            <a:r>
              <a:rPr b="1" lang="en" sz="1152">
                <a:solidFill>
                  <a:schemeClr val="dk1"/>
                </a:solidFill>
                <a:latin typeface="Courier New"/>
                <a:ea typeface="Courier New"/>
                <a:cs typeface="Courier New"/>
                <a:sym typeface="Courier New"/>
              </a:rPr>
              <a:t>	int minIndex = i;</a:t>
            </a:r>
            <a:endParaRPr b="1" sz="1152">
              <a:solidFill>
                <a:schemeClr val="dk1"/>
              </a:solidFill>
              <a:latin typeface="Courier New"/>
              <a:ea typeface="Courier New"/>
              <a:cs typeface="Courier New"/>
              <a:sym typeface="Courier New"/>
            </a:endParaRPr>
          </a:p>
          <a:p>
            <a:pPr indent="457200" lvl="0" marL="0" rtl="0" algn="l">
              <a:spcBef>
                <a:spcPts val="0"/>
              </a:spcBef>
              <a:spcAft>
                <a:spcPts val="0"/>
              </a:spcAft>
              <a:buClr>
                <a:schemeClr val="dk1"/>
              </a:buClr>
              <a:buSzPts val="852"/>
              <a:buFont typeface="Arial"/>
              <a:buNone/>
            </a:pPr>
            <a:r>
              <a:rPr b="1" lang="en" sz="1152">
                <a:solidFill>
                  <a:schemeClr val="dk1"/>
                </a:solidFill>
                <a:latin typeface="Courier New"/>
                <a:ea typeface="Courier New"/>
                <a:cs typeface="Courier New"/>
                <a:sym typeface="Courier New"/>
              </a:rPr>
              <a:t>	for (int j = i + 1; j &lt; array.length; j++) {</a:t>
            </a:r>
            <a:endParaRPr b="1" sz="1152">
              <a:solidFill>
                <a:schemeClr val="dk1"/>
              </a:solidFill>
              <a:latin typeface="Courier New"/>
              <a:ea typeface="Courier New"/>
              <a:cs typeface="Courier New"/>
              <a:sym typeface="Courier New"/>
            </a:endParaRPr>
          </a:p>
          <a:p>
            <a:pPr indent="457200" lvl="0" marL="0" rtl="0" algn="l">
              <a:spcBef>
                <a:spcPts val="0"/>
              </a:spcBef>
              <a:spcAft>
                <a:spcPts val="0"/>
              </a:spcAft>
              <a:buClr>
                <a:schemeClr val="dk1"/>
              </a:buClr>
              <a:buSzPts val="852"/>
              <a:buFont typeface="Arial"/>
              <a:buNone/>
            </a:pPr>
            <a:r>
              <a:rPr b="1" lang="en" sz="1152">
                <a:solidFill>
                  <a:schemeClr val="dk1"/>
                </a:solidFill>
                <a:latin typeface="Courier New"/>
                <a:ea typeface="Courier New"/>
                <a:cs typeface="Courier New"/>
                <a:sym typeface="Courier New"/>
              </a:rPr>
              <a:t>		If (array[j] &lt; array[minIndex]) {</a:t>
            </a:r>
            <a:endParaRPr b="1" sz="1152">
              <a:solidFill>
                <a:schemeClr val="dk1"/>
              </a:solidFill>
              <a:latin typeface="Courier New"/>
              <a:ea typeface="Courier New"/>
              <a:cs typeface="Courier New"/>
              <a:sym typeface="Courier New"/>
            </a:endParaRPr>
          </a:p>
          <a:p>
            <a:pPr indent="457200" lvl="0" marL="0" rtl="0" algn="l">
              <a:spcBef>
                <a:spcPts val="0"/>
              </a:spcBef>
              <a:spcAft>
                <a:spcPts val="0"/>
              </a:spcAft>
              <a:buClr>
                <a:schemeClr val="dk1"/>
              </a:buClr>
              <a:buSzPts val="852"/>
              <a:buFont typeface="Arial"/>
              <a:buNone/>
            </a:pPr>
            <a:r>
              <a:rPr b="1" lang="en" sz="1152">
                <a:solidFill>
                  <a:schemeClr val="dk1"/>
                </a:solidFill>
                <a:latin typeface="Courier New"/>
                <a:ea typeface="Courier New"/>
                <a:cs typeface="Courier New"/>
                <a:sym typeface="Courier New"/>
              </a:rPr>
              <a:t>			minIndex = j;</a:t>
            </a:r>
            <a:endParaRPr b="1" sz="1152">
              <a:solidFill>
                <a:schemeClr val="dk1"/>
              </a:solidFill>
              <a:latin typeface="Courier New"/>
              <a:ea typeface="Courier New"/>
              <a:cs typeface="Courier New"/>
              <a:sym typeface="Courier New"/>
            </a:endParaRPr>
          </a:p>
          <a:p>
            <a:pPr indent="457200" lvl="0" marL="914400" rtl="0" algn="l">
              <a:spcBef>
                <a:spcPts val="0"/>
              </a:spcBef>
              <a:spcAft>
                <a:spcPts val="0"/>
              </a:spcAft>
              <a:buClr>
                <a:schemeClr val="dk1"/>
              </a:buClr>
              <a:buSzPts val="852"/>
              <a:buFont typeface="Arial"/>
              <a:buNone/>
            </a:pPr>
            <a:r>
              <a:rPr b="1" lang="en" sz="1152">
                <a:solidFill>
                  <a:schemeClr val="dk1"/>
                </a:solidFill>
                <a:latin typeface="Courier New"/>
                <a:ea typeface="Courier New"/>
                <a:cs typeface="Courier New"/>
                <a:sym typeface="Courier New"/>
              </a:rPr>
              <a:t>}</a:t>
            </a:r>
            <a:endParaRPr b="1" sz="1152">
              <a:solidFill>
                <a:schemeClr val="dk1"/>
              </a:solidFill>
              <a:latin typeface="Courier New"/>
              <a:ea typeface="Courier New"/>
              <a:cs typeface="Courier New"/>
              <a:sym typeface="Courier New"/>
            </a:endParaRPr>
          </a:p>
          <a:p>
            <a:pPr indent="0" lvl="0" marL="914400" rtl="0" algn="l">
              <a:spcBef>
                <a:spcPts val="0"/>
              </a:spcBef>
              <a:spcAft>
                <a:spcPts val="0"/>
              </a:spcAft>
              <a:buClr>
                <a:schemeClr val="dk1"/>
              </a:buClr>
              <a:buSzPts val="852"/>
              <a:buFont typeface="Arial"/>
              <a:buNone/>
            </a:pPr>
            <a:r>
              <a:rPr b="1" lang="en" sz="1152">
                <a:solidFill>
                  <a:schemeClr val="dk1"/>
                </a:solidFill>
                <a:latin typeface="Courier New"/>
                <a:ea typeface="Courier New"/>
                <a:cs typeface="Courier New"/>
                <a:sym typeface="Courier New"/>
              </a:rPr>
              <a:t>}</a:t>
            </a:r>
            <a:endParaRPr b="1" sz="1152">
              <a:solidFill>
                <a:schemeClr val="dk1"/>
              </a:solidFill>
              <a:latin typeface="Courier New"/>
              <a:ea typeface="Courier New"/>
              <a:cs typeface="Courier New"/>
              <a:sym typeface="Courier New"/>
            </a:endParaRPr>
          </a:p>
          <a:p>
            <a:pPr indent="0" lvl="0" marL="914400" rtl="0" algn="l">
              <a:spcBef>
                <a:spcPts val="0"/>
              </a:spcBef>
              <a:spcAft>
                <a:spcPts val="0"/>
              </a:spcAft>
              <a:buClr>
                <a:schemeClr val="dk1"/>
              </a:buClr>
              <a:buSzPts val="852"/>
              <a:buFont typeface="Arial"/>
              <a:buNone/>
            </a:pPr>
            <a:r>
              <a:rPr b="1" lang="en" sz="1152">
                <a:solidFill>
                  <a:schemeClr val="dk1"/>
                </a:solidFill>
                <a:latin typeface="Courier New"/>
                <a:ea typeface="Courier New"/>
                <a:cs typeface="Courier New"/>
                <a:sym typeface="Courier New"/>
              </a:rPr>
              <a:t>swap(array, i, minIndex);</a:t>
            </a:r>
            <a:endParaRPr b="1" sz="1152">
              <a:solidFill>
                <a:schemeClr val="dk1"/>
              </a:solidFill>
              <a:latin typeface="Courier New"/>
              <a:ea typeface="Courier New"/>
              <a:cs typeface="Courier New"/>
              <a:sym typeface="Courier New"/>
            </a:endParaRPr>
          </a:p>
          <a:p>
            <a:pPr indent="0" lvl="0" marL="457200" rtl="0" algn="l">
              <a:spcBef>
                <a:spcPts val="0"/>
              </a:spcBef>
              <a:spcAft>
                <a:spcPts val="0"/>
              </a:spcAft>
              <a:buClr>
                <a:schemeClr val="dk1"/>
              </a:buClr>
              <a:buSzPts val="852"/>
              <a:buFont typeface="Arial"/>
              <a:buNone/>
            </a:pPr>
            <a:r>
              <a:rPr b="1" lang="en" sz="1152">
                <a:solidFill>
                  <a:schemeClr val="dk1"/>
                </a:solidFill>
                <a:latin typeface="Courier New"/>
                <a:ea typeface="Courier New"/>
                <a:cs typeface="Courier New"/>
                <a:sym typeface="Courier New"/>
              </a:rPr>
              <a:t>}</a:t>
            </a:r>
            <a:endParaRPr b="1" sz="1152">
              <a:solidFill>
                <a:schemeClr val="dk1"/>
              </a:solidFill>
              <a:latin typeface="Courier New"/>
              <a:ea typeface="Courier New"/>
              <a:cs typeface="Courier New"/>
              <a:sym typeface="Courier New"/>
            </a:endParaRPr>
          </a:p>
          <a:p>
            <a:pPr indent="0" lvl="0" marL="457200" rtl="0" algn="l">
              <a:spcBef>
                <a:spcPts val="0"/>
              </a:spcBef>
              <a:spcAft>
                <a:spcPts val="0"/>
              </a:spcAft>
              <a:buClr>
                <a:schemeClr val="dk1"/>
              </a:buClr>
              <a:buSzPts val="852"/>
              <a:buFont typeface="Arial"/>
              <a:buNone/>
            </a:pPr>
            <a:r>
              <a:rPr b="1" lang="en" sz="1152">
                <a:solidFill>
                  <a:schemeClr val="dk1"/>
                </a:solidFill>
                <a:latin typeface="Courier New"/>
                <a:ea typeface="Courier New"/>
                <a:cs typeface="Courier New"/>
                <a:sym typeface="Courier New"/>
              </a:rPr>
              <a:t>return array;</a:t>
            </a:r>
            <a:endParaRPr b="1" sz="1152">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852"/>
              <a:buFont typeface="Arial"/>
              <a:buNone/>
            </a:pPr>
            <a:r>
              <a:rPr b="1" lang="en" sz="1152">
                <a:solidFill>
                  <a:schemeClr val="dk1"/>
                </a:solidFill>
                <a:latin typeface="Courier New"/>
                <a:ea typeface="Courier New"/>
                <a:cs typeface="Courier New"/>
                <a:sym typeface="Courier New"/>
              </a:rPr>
              <a:t>}</a:t>
            </a:r>
            <a:endParaRPr b="1" sz="1152">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852"/>
              <a:buFont typeface="Arial"/>
              <a:buNone/>
            </a:pPr>
            <a:r>
              <a:t/>
            </a:r>
            <a:endParaRPr b="1" sz="1152">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852"/>
              <a:buFont typeface="Arial"/>
              <a:buNone/>
            </a:pPr>
            <a:r>
              <a:rPr b="1" lang="en" sz="1152">
                <a:solidFill>
                  <a:schemeClr val="dk1"/>
                </a:solidFill>
                <a:latin typeface="Courier New"/>
                <a:ea typeface="Courier New"/>
                <a:cs typeface="Courier New"/>
                <a:sym typeface="Courier New"/>
              </a:rPr>
              <a:t>private void swap(int[] array, int i, int j) {</a:t>
            </a:r>
            <a:endParaRPr b="1" sz="1152">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852"/>
              <a:buFont typeface="Arial"/>
              <a:buNone/>
            </a:pPr>
            <a:r>
              <a:rPr b="1" lang="en" sz="1152">
                <a:solidFill>
                  <a:schemeClr val="dk1"/>
                </a:solidFill>
                <a:latin typeface="Courier New"/>
                <a:ea typeface="Courier New"/>
                <a:cs typeface="Courier New"/>
                <a:sym typeface="Courier New"/>
              </a:rPr>
              <a:t>	int tmp = array[i];</a:t>
            </a:r>
            <a:endParaRPr b="1" sz="1152">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852"/>
              <a:buFont typeface="Arial"/>
              <a:buNone/>
            </a:pPr>
            <a:r>
              <a:rPr b="1" lang="en" sz="1152">
                <a:solidFill>
                  <a:schemeClr val="dk1"/>
                </a:solidFill>
                <a:latin typeface="Courier New"/>
                <a:ea typeface="Courier New"/>
                <a:cs typeface="Courier New"/>
                <a:sym typeface="Courier New"/>
              </a:rPr>
              <a:t>	array[i] = array[j];</a:t>
            </a:r>
            <a:endParaRPr b="1" sz="1152">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852"/>
              <a:buFont typeface="Arial"/>
              <a:buNone/>
            </a:pPr>
            <a:r>
              <a:rPr b="1" lang="en" sz="1152">
                <a:solidFill>
                  <a:schemeClr val="dk1"/>
                </a:solidFill>
                <a:latin typeface="Courier New"/>
                <a:ea typeface="Courier New"/>
                <a:cs typeface="Courier New"/>
                <a:sym typeface="Courier New"/>
              </a:rPr>
              <a:t>	array[j] = tmp;</a:t>
            </a:r>
            <a:endParaRPr b="1" sz="1152">
              <a:solidFill>
                <a:schemeClr val="dk1"/>
              </a:solidFill>
              <a:latin typeface="Courier New"/>
              <a:ea typeface="Courier New"/>
              <a:cs typeface="Courier New"/>
              <a:sym typeface="Courier New"/>
            </a:endParaRPr>
          </a:p>
          <a:p>
            <a:pPr indent="0" lvl="0" marL="0" rtl="0" algn="l">
              <a:spcBef>
                <a:spcPts val="0"/>
              </a:spcBef>
              <a:spcAft>
                <a:spcPts val="0"/>
              </a:spcAft>
              <a:buNone/>
            </a:pPr>
            <a:r>
              <a:rPr b="1" lang="en" sz="1152">
                <a:solidFill>
                  <a:schemeClr val="dk1"/>
                </a:solidFill>
                <a:latin typeface="Courier New"/>
                <a:ea typeface="Courier New"/>
                <a:cs typeface="Courier New"/>
                <a:sym typeface="Courier New"/>
              </a:rPr>
              <a:t>}</a:t>
            </a:r>
            <a:endParaRPr/>
          </a:p>
        </p:txBody>
      </p:sp>
      <p:sp>
        <p:nvSpPr>
          <p:cNvPr id="125" name="Google Shape;125;p28"/>
          <p:cNvSpPr txBox="1"/>
          <p:nvPr/>
        </p:nvSpPr>
        <p:spPr>
          <a:xfrm>
            <a:off x="6000750" y="1198200"/>
            <a:ext cx="3068700" cy="53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n" sz="1152">
                <a:solidFill>
                  <a:schemeClr val="dk1"/>
                </a:solidFill>
                <a:latin typeface="Courier New"/>
                <a:ea typeface="Courier New"/>
                <a:cs typeface="Courier New"/>
                <a:sym typeface="Courier New"/>
              </a:rPr>
              <a:t>// time complexity: O(n^2)</a:t>
            </a:r>
            <a:endParaRPr b="1" sz="1152">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 sz="1152">
                <a:solidFill>
                  <a:schemeClr val="dk1"/>
                </a:solidFill>
                <a:latin typeface="Courier New"/>
                <a:ea typeface="Courier New"/>
                <a:cs typeface="Courier New"/>
                <a:sym typeface="Courier New"/>
              </a:rPr>
              <a:t>// space complexity: constant</a:t>
            </a:r>
            <a:endParaRPr/>
          </a:p>
        </p:txBody>
      </p:sp>
      <p:pic>
        <p:nvPicPr>
          <p:cNvPr id="126" name="Google Shape;126;p28"/>
          <p:cNvPicPr preferRelativeResize="0"/>
          <p:nvPr/>
        </p:nvPicPr>
        <p:blipFill>
          <a:blip r:embed="rId3">
            <a:alphaModFix/>
          </a:blip>
          <a:stretch>
            <a:fillRect/>
          </a:stretch>
        </p:blipFill>
        <p:spPr>
          <a:xfrm>
            <a:off x="4724250" y="2532779"/>
            <a:ext cx="4419750" cy="26107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a:t>
            </a:r>
            <a:r>
              <a:rPr lang="en"/>
              <a:t>nsertion Sort</a:t>
            </a:r>
            <a:endParaRPr/>
          </a:p>
        </p:txBody>
      </p:sp>
      <p:sp>
        <p:nvSpPr>
          <p:cNvPr id="132" name="Google Shape;132;p29"/>
          <p:cNvSpPr txBox="1"/>
          <p:nvPr/>
        </p:nvSpPr>
        <p:spPr>
          <a:xfrm>
            <a:off x="409150" y="983900"/>
            <a:ext cx="4208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133" name="Google Shape;133;p29"/>
          <p:cNvPicPr preferRelativeResize="0"/>
          <p:nvPr/>
        </p:nvPicPr>
        <p:blipFill>
          <a:blip r:embed="rId3">
            <a:alphaModFix/>
          </a:blip>
          <a:stretch>
            <a:fillRect/>
          </a:stretch>
        </p:blipFill>
        <p:spPr>
          <a:xfrm>
            <a:off x="3474850" y="888150"/>
            <a:ext cx="5669050" cy="3446825"/>
          </a:xfrm>
          <a:prstGeom prst="rect">
            <a:avLst/>
          </a:prstGeom>
          <a:noFill/>
          <a:ln>
            <a:noFill/>
          </a:ln>
        </p:spPr>
      </p:pic>
      <p:sp>
        <p:nvSpPr>
          <p:cNvPr id="134" name="Google Shape;134;p29"/>
          <p:cNvSpPr txBox="1"/>
          <p:nvPr/>
        </p:nvSpPr>
        <p:spPr>
          <a:xfrm>
            <a:off x="0" y="1237175"/>
            <a:ext cx="4113000" cy="2986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   private void insertionSort(int[] nums) {</a:t>
            </a:r>
            <a:endParaRPr/>
          </a:p>
          <a:p>
            <a:pPr indent="0" lvl="0" marL="0" rtl="0" algn="l">
              <a:spcBef>
                <a:spcPts val="0"/>
              </a:spcBef>
              <a:spcAft>
                <a:spcPts val="0"/>
              </a:spcAft>
              <a:buNone/>
            </a:pPr>
            <a:r>
              <a:rPr lang="en"/>
              <a:t>        int N = nums.length;</a:t>
            </a:r>
            <a:endParaRPr/>
          </a:p>
          <a:p>
            <a:pPr indent="0" lvl="0" marL="0" rtl="0" algn="l">
              <a:spcBef>
                <a:spcPts val="0"/>
              </a:spcBef>
              <a:spcAft>
                <a:spcPts val="0"/>
              </a:spcAft>
              <a:buNone/>
            </a:pPr>
            <a:r>
              <a:rPr lang="en"/>
              <a:t>        for (int i = 0; i &lt; N; i++) {</a:t>
            </a:r>
            <a:endParaRPr/>
          </a:p>
          <a:p>
            <a:pPr indent="0" lvl="0" marL="0" rtl="0" algn="l">
              <a:spcBef>
                <a:spcPts val="0"/>
              </a:spcBef>
              <a:spcAft>
                <a:spcPts val="0"/>
              </a:spcAft>
              <a:buNone/>
            </a:pPr>
            <a:r>
              <a:rPr lang="en"/>
              <a:t>            int tmp = nums[i];</a:t>
            </a:r>
            <a:endParaRPr/>
          </a:p>
          <a:p>
            <a:pPr indent="0" lvl="0" marL="0" rtl="0" algn="l">
              <a:spcBef>
                <a:spcPts val="0"/>
              </a:spcBef>
              <a:spcAft>
                <a:spcPts val="0"/>
              </a:spcAft>
              <a:buNone/>
            </a:pPr>
            <a:r>
              <a:rPr lang="en"/>
              <a:t>            int j = i;</a:t>
            </a:r>
            <a:endParaRPr/>
          </a:p>
          <a:p>
            <a:pPr indent="0" lvl="0" marL="0" rtl="0" algn="l">
              <a:spcBef>
                <a:spcPts val="0"/>
              </a:spcBef>
              <a:spcAft>
                <a:spcPts val="0"/>
              </a:spcAft>
              <a:buNone/>
            </a:pPr>
            <a:r>
              <a:rPr lang="en"/>
              <a:t>            while (j &gt; 0 &amp;&amp; nums[j - 1] &gt; tmp) {</a:t>
            </a:r>
            <a:endParaRPr/>
          </a:p>
          <a:p>
            <a:pPr indent="0" lvl="0" marL="457200" rtl="0" algn="l">
              <a:spcBef>
                <a:spcPts val="0"/>
              </a:spcBef>
              <a:spcAft>
                <a:spcPts val="0"/>
              </a:spcAft>
              <a:buClr>
                <a:schemeClr val="dk1"/>
              </a:buClr>
              <a:buSzPts val="1100"/>
              <a:buFont typeface="Arial"/>
              <a:buNone/>
            </a:pPr>
            <a:r>
              <a:rPr lang="en">
                <a:solidFill>
                  <a:schemeClr val="dk1"/>
                </a:solidFill>
              </a:rPr>
              <a:t>      </a:t>
            </a:r>
            <a:r>
              <a:rPr lang="en">
                <a:solidFill>
                  <a:schemeClr val="dk1"/>
                </a:solidFill>
              </a:rPr>
              <a:t>//往后推，给更小的留位置</a:t>
            </a:r>
            <a:endParaRPr/>
          </a:p>
          <a:p>
            <a:pPr indent="0" lvl="0" marL="0" rtl="0" algn="l">
              <a:spcBef>
                <a:spcPts val="0"/>
              </a:spcBef>
              <a:spcAft>
                <a:spcPts val="0"/>
              </a:spcAft>
              <a:buNone/>
            </a:pPr>
            <a:r>
              <a:rPr lang="en"/>
              <a:t>                nums[j] = nums[j - 1]; </a:t>
            </a:r>
            <a:endParaRPr/>
          </a:p>
          <a:p>
            <a:pPr indent="0" lvl="0" marL="0" rtl="0" algn="l">
              <a:spcBef>
                <a:spcPts val="0"/>
              </a:spcBef>
              <a:spcAft>
                <a:spcPts val="0"/>
              </a:spcAft>
              <a:buNone/>
            </a:pPr>
            <a:r>
              <a:rPr lang="en"/>
              <a:t>                j--;</a:t>
            </a:r>
            <a:endParaRPr/>
          </a:p>
          <a:p>
            <a:pPr indent="0" lvl="0" marL="0" rtl="0" algn="l">
              <a:spcBef>
                <a:spcPts val="0"/>
              </a:spcBef>
              <a:spcAft>
                <a:spcPts val="0"/>
              </a:spcAft>
              <a:buNone/>
            </a:pPr>
            <a:r>
              <a:rPr lang="en"/>
              <a:t>            }</a:t>
            </a:r>
            <a:endParaRPr/>
          </a:p>
          <a:p>
            <a:pPr indent="0" lvl="0" marL="0" rtl="0" algn="l">
              <a:spcBef>
                <a:spcPts val="0"/>
              </a:spcBef>
              <a:spcAft>
                <a:spcPts val="0"/>
              </a:spcAft>
              <a:buNone/>
            </a:pPr>
            <a:r>
              <a:rPr lang="en"/>
              <a:t>            nums[j] = tmp; //4到了前面</a:t>
            </a:r>
            <a:endParaRPr/>
          </a:p>
          <a:p>
            <a:pPr indent="0" lvl="0" marL="0" rtl="0" algn="l">
              <a:spcBef>
                <a:spcPts val="0"/>
              </a:spcBef>
              <a:spcAft>
                <a:spcPts val="0"/>
              </a:spcAft>
              <a:buNone/>
            </a:pPr>
            <a:r>
              <a:rPr lang="en"/>
              <a:t>        }</a:t>
            </a:r>
            <a:endParaRPr/>
          </a:p>
          <a:p>
            <a:pPr indent="0" lvl="0" marL="0" rtl="0" algn="l">
              <a:spcBef>
                <a:spcPts val="0"/>
              </a:spcBef>
              <a:spcAft>
                <a:spcPts val="0"/>
              </a:spcAft>
              <a:buNone/>
            </a:pPr>
            <a:r>
              <a:rPr lang="en"/>
              <a:t>    }</a:t>
            </a:r>
            <a:endParaRPr/>
          </a:p>
        </p:txBody>
      </p:sp>
      <p:sp>
        <p:nvSpPr>
          <p:cNvPr id="135" name="Google Shape;135;p29"/>
          <p:cNvSpPr txBox="1"/>
          <p:nvPr/>
        </p:nvSpPr>
        <p:spPr>
          <a:xfrm>
            <a:off x="6075300" y="4604100"/>
            <a:ext cx="3068700" cy="53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52">
                <a:solidFill>
                  <a:schemeClr val="dk1"/>
                </a:solidFill>
                <a:latin typeface="Courier New"/>
                <a:ea typeface="Courier New"/>
                <a:cs typeface="Courier New"/>
                <a:sym typeface="Courier New"/>
              </a:rPr>
              <a:t>time complexity: O(n^2)</a:t>
            </a:r>
            <a:endParaRPr b="1" sz="1152">
              <a:solidFill>
                <a:schemeClr val="dk1"/>
              </a:solidFill>
              <a:latin typeface="Courier New"/>
              <a:ea typeface="Courier New"/>
              <a:cs typeface="Courier New"/>
              <a:sym typeface="Courier New"/>
            </a:endParaRPr>
          </a:p>
          <a:p>
            <a:pPr indent="0" lvl="0" marL="0" rtl="0" algn="l">
              <a:spcBef>
                <a:spcPts val="0"/>
              </a:spcBef>
              <a:spcAft>
                <a:spcPts val="0"/>
              </a:spcAft>
              <a:buNone/>
            </a:pPr>
            <a:r>
              <a:rPr b="1" lang="en" sz="1152">
                <a:solidFill>
                  <a:schemeClr val="dk1"/>
                </a:solidFill>
                <a:latin typeface="Courier New"/>
                <a:ea typeface="Courier New"/>
                <a:cs typeface="Courier New"/>
                <a:sym typeface="Courier New"/>
              </a:rPr>
              <a:t>space complexity: constant O(1)</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pic>
        <p:nvPicPr>
          <p:cNvPr id="140" name="Google Shape;140;p30"/>
          <p:cNvPicPr preferRelativeResize="0"/>
          <p:nvPr/>
        </p:nvPicPr>
        <p:blipFill>
          <a:blip r:embed="rId3">
            <a:alphaModFix/>
          </a:blip>
          <a:stretch>
            <a:fillRect/>
          </a:stretch>
        </p:blipFill>
        <p:spPr>
          <a:xfrm>
            <a:off x="5381625" y="0"/>
            <a:ext cx="3762375" cy="3067050"/>
          </a:xfrm>
          <a:prstGeom prst="rect">
            <a:avLst/>
          </a:prstGeom>
          <a:noFill/>
          <a:ln>
            <a:noFill/>
          </a:ln>
        </p:spPr>
      </p:pic>
      <p:pic>
        <p:nvPicPr>
          <p:cNvPr id="141" name="Google Shape;141;p30"/>
          <p:cNvPicPr preferRelativeResize="0"/>
          <p:nvPr/>
        </p:nvPicPr>
        <p:blipFill>
          <a:blip r:embed="rId4">
            <a:alphaModFix/>
          </a:blip>
          <a:stretch>
            <a:fillRect/>
          </a:stretch>
        </p:blipFill>
        <p:spPr>
          <a:xfrm>
            <a:off x="5410200" y="3181350"/>
            <a:ext cx="3733800" cy="1962150"/>
          </a:xfrm>
          <a:prstGeom prst="rect">
            <a:avLst/>
          </a:prstGeom>
          <a:noFill/>
          <a:ln>
            <a:noFill/>
          </a:ln>
        </p:spPr>
      </p:pic>
      <p:sp>
        <p:nvSpPr>
          <p:cNvPr id="142" name="Google Shape;142;p30"/>
          <p:cNvSpPr txBox="1"/>
          <p:nvPr>
            <p:ph type="title"/>
          </p:nvPr>
        </p:nvSpPr>
        <p:spPr>
          <a:xfrm>
            <a:off x="292250" y="64375"/>
            <a:ext cx="1640100" cy="587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shell</a:t>
            </a:r>
            <a:r>
              <a:rPr lang="en"/>
              <a:t> sort</a:t>
            </a:r>
            <a:endParaRPr/>
          </a:p>
        </p:txBody>
      </p:sp>
      <p:sp>
        <p:nvSpPr>
          <p:cNvPr id="143" name="Google Shape;143;p30"/>
          <p:cNvSpPr txBox="1"/>
          <p:nvPr/>
        </p:nvSpPr>
        <p:spPr>
          <a:xfrm>
            <a:off x="107150" y="534875"/>
            <a:ext cx="4655700" cy="386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sz="1700"/>
              <a:t>public void shellSort(int arr[]) {</a:t>
            </a:r>
            <a:endParaRPr sz="1700"/>
          </a:p>
          <a:p>
            <a:pPr indent="0" lvl="0" marL="0" rtl="0" algn="l">
              <a:spcBef>
                <a:spcPts val="0"/>
              </a:spcBef>
              <a:spcAft>
                <a:spcPts val="0"/>
              </a:spcAft>
              <a:buClr>
                <a:schemeClr val="dk1"/>
              </a:buClr>
              <a:buSzPts val="1100"/>
              <a:buFont typeface="Arial"/>
              <a:buNone/>
            </a:pPr>
            <a:r>
              <a:rPr lang="en" sz="1700"/>
              <a:t>   int N = arr.length;</a:t>
            </a:r>
            <a:endParaRPr sz="1700"/>
          </a:p>
          <a:p>
            <a:pPr indent="0" lvl="0" marL="0" rtl="0" algn="l">
              <a:spcBef>
                <a:spcPts val="0"/>
              </a:spcBef>
              <a:spcAft>
                <a:spcPts val="0"/>
              </a:spcAft>
              <a:buClr>
                <a:schemeClr val="dk1"/>
              </a:buClr>
              <a:buSzPts val="1100"/>
              <a:buFont typeface="Arial"/>
              <a:buNone/>
            </a:pPr>
            <a:r>
              <a:rPr lang="en" sz="1700"/>
              <a:t>   for (int gap = N / 2; gap &gt; 0; gap /= 2)</a:t>
            </a:r>
            <a:endParaRPr sz="1700"/>
          </a:p>
          <a:p>
            <a:pPr indent="0" lvl="0" marL="0" rtl="0" algn="l">
              <a:spcBef>
                <a:spcPts val="0"/>
              </a:spcBef>
              <a:spcAft>
                <a:spcPts val="0"/>
              </a:spcAft>
              <a:buClr>
                <a:schemeClr val="dk1"/>
              </a:buClr>
              <a:buSzPts val="1100"/>
              <a:buFont typeface="Arial"/>
              <a:buNone/>
            </a:pPr>
            <a:r>
              <a:rPr lang="en" sz="1700"/>
              <a:t>       for (int i = gap; i &lt; N; i += 1) {</a:t>
            </a:r>
            <a:endParaRPr sz="1700"/>
          </a:p>
          <a:p>
            <a:pPr indent="0" lvl="0" marL="0" rtl="0" algn="l">
              <a:spcBef>
                <a:spcPts val="0"/>
              </a:spcBef>
              <a:spcAft>
                <a:spcPts val="0"/>
              </a:spcAft>
              <a:buClr>
                <a:schemeClr val="dk1"/>
              </a:buClr>
              <a:buSzPts val="1100"/>
              <a:buFont typeface="Arial"/>
              <a:buNone/>
            </a:pPr>
            <a:r>
              <a:rPr lang="en" sz="1700"/>
              <a:t>           int temp = arr[i];</a:t>
            </a:r>
            <a:endParaRPr sz="1700"/>
          </a:p>
          <a:p>
            <a:pPr indent="0" lvl="0" marL="0" rtl="0" algn="l">
              <a:spcBef>
                <a:spcPts val="0"/>
              </a:spcBef>
              <a:spcAft>
                <a:spcPts val="0"/>
              </a:spcAft>
              <a:buClr>
                <a:schemeClr val="dk1"/>
              </a:buClr>
              <a:buSzPts val="1100"/>
              <a:buFont typeface="Arial"/>
              <a:buNone/>
            </a:pPr>
            <a:r>
              <a:rPr lang="en" sz="1700"/>
              <a:t>           int j = i;</a:t>
            </a:r>
            <a:endParaRPr sz="1700"/>
          </a:p>
          <a:p>
            <a:pPr indent="0" lvl="0" marL="0" rtl="0" algn="l">
              <a:spcBef>
                <a:spcPts val="0"/>
              </a:spcBef>
              <a:spcAft>
                <a:spcPts val="0"/>
              </a:spcAft>
              <a:buClr>
                <a:schemeClr val="dk1"/>
              </a:buClr>
              <a:buSzPts val="1100"/>
              <a:buFont typeface="Arial"/>
              <a:buNone/>
            </a:pPr>
            <a:r>
              <a:rPr lang="en" sz="1700"/>
              <a:t>           while (arr[j - gap] &gt; temp) {</a:t>
            </a:r>
            <a:endParaRPr sz="1700"/>
          </a:p>
          <a:p>
            <a:pPr indent="0" lvl="0" marL="0" rtl="0" algn="l">
              <a:spcBef>
                <a:spcPts val="0"/>
              </a:spcBef>
              <a:spcAft>
                <a:spcPts val="0"/>
              </a:spcAft>
              <a:buClr>
                <a:schemeClr val="dk1"/>
              </a:buClr>
              <a:buSzPts val="1100"/>
              <a:buFont typeface="Arial"/>
              <a:buNone/>
            </a:pPr>
            <a:r>
              <a:rPr lang="en" sz="1700"/>
              <a:t>               arr[j] = arr[j - gap];</a:t>
            </a:r>
            <a:endParaRPr sz="1700"/>
          </a:p>
          <a:p>
            <a:pPr indent="0" lvl="0" marL="0" rtl="0" algn="l">
              <a:spcBef>
                <a:spcPts val="0"/>
              </a:spcBef>
              <a:spcAft>
                <a:spcPts val="0"/>
              </a:spcAft>
              <a:buClr>
                <a:schemeClr val="dk1"/>
              </a:buClr>
              <a:buSzPts val="1100"/>
              <a:buFont typeface="Arial"/>
              <a:buNone/>
            </a:pPr>
            <a:r>
              <a:rPr lang="en" sz="1700">
                <a:solidFill>
                  <a:schemeClr val="dk1"/>
                </a:solidFill>
              </a:rPr>
              <a:t> 		j -= gap;</a:t>
            </a:r>
            <a:endParaRPr sz="1700">
              <a:solidFill>
                <a:schemeClr val="dk1"/>
              </a:solidFill>
            </a:endParaRPr>
          </a:p>
          <a:p>
            <a:pPr indent="0" lvl="0" marL="457200" rtl="0" algn="l">
              <a:spcBef>
                <a:spcPts val="0"/>
              </a:spcBef>
              <a:spcAft>
                <a:spcPts val="0"/>
              </a:spcAft>
              <a:buClr>
                <a:schemeClr val="dk1"/>
              </a:buClr>
              <a:buSzPts val="1100"/>
              <a:buFont typeface="Arial"/>
              <a:buNone/>
            </a:pPr>
            <a:r>
              <a:rPr lang="en" sz="1700">
                <a:solidFill>
                  <a:schemeClr val="dk1"/>
                </a:solidFill>
              </a:rPr>
              <a:t>    }</a:t>
            </a:r>
            <a:endParaRPr sz="1700"/>
          </a:p>
          <a:p>
            <a:pPr indent="0" lvl="0" marL="0" rtl="0" algn="l">
              <a:spcBef>
                <a:spcPts val="0"/>
              </a:spcBef>
              <a:spcAft>
                <a:spcPts val="0"/>
              </a:spcAft>
              <a:buClr>
                <a:schemeClr val="dk1"/>
              </a:buClr>
              <a:buSzPts val="1100"/>
              <a:buFont typeface="Arial"/>
              <a:buNone/>
            </a:pPr>
            <a:r>
              <a:rPr lang="en" sz="1700"/>
              <a:t>           arr[j] = temp;</a:t>
            </a:r>
            <a:endParaRPr sz="1700"/>
          </a:p>
          <a:p>
            <a:pPr indent="0" lvl="0" marL="0" rtl="0" algn="l">
              <a:spcBef>
                <a:spcPts val="0"/>
              </a:spcBef>
              <a:spcAft>
                <a:spcPts val="0"/>
              </a:spcAft>
              <a:buClr>
                <a:schemeClr val="dk1"/>
              </a:buClr>
              <a:buSzPts val="1100"/>
              <a:buFont typeface="Arial"/>
              <a:buNone/>
            </a:pPr>
            <a:r>
              <a:rPr lang="en" sz="1700"/>
              <a:t>       }</a:t>
            </a:r>
            <a:endParaRPr sz="1700"/>
          </a:p>
          <a:p>
            <a:pPr indent="0" lvl="0" marL="0" rtl="0" algn="l">
              <a:spcBef>
                <a:spcPts val="0"/>
              </a:spcBef>
              <a:spcAft>
                <a:spcPts val="0"/>
              </a:spcAft>
              <a:buClr>
                <a:schemeClr val="dk1"/>
              </a:buClr>
              <a:buSzPts val="1100"/>
              <a:buFont typeface="Arial"/>
              <a:buNone/>
            </a:pPr>
            <a:r>
              <a:rPr lang="en" sz="1700"/>
              <a:t>}</a:t>
            </a:r>
            <a:endParaRPr sz="1700"/>
          </a:p>
          <a:p>
            <a:pPr indent="0" lvl="0" marL="0" rtl="0" algn="l">
              <a:spcBef>
                <a:spcPts val="0"/>
              </a:spcBef>
              <a:spcAft>
                <a:spcPts val="0"/>
              </a:spcAft>
              <a:buNone/>
            </a:pPr>
            <a:r>
              <a:t/>
            </a:r>
            <a:endParaRPr sz="1800">
              <a:latin typeface="Courier New"/>
              <a:ea typeface="Courier New"/>
              <a:cs typeface="Courier New"/>
              <a:sym typeface="Courier New"/>
            </a:endParaRPr>
          </a:p>
        </p:txBody>
      </p:sp>
      <p:sp>
        <p:nvSpPr>
          <p:cNvPr id="144" name="Google Shape;144;p30"/>
          <p:cNvSpPr txBox="1"/>
          <p:nvPr/>
        </p:nvSpPr>
        <p:spPr>
          <a:xfrm>
            <a:off x="107150" y="4052450"/>
            <a:ext cx="52215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Shell sort is based on the Insertion sorting algorithm, and it belongs to the group of very efficient algorithms. In general, the algorithm breaks an original set into smaller subsets and then each of those is sorted using Insertion sort.</a:t>
            </a:r>
            <a:endParaRPr/>
          </a:p>
        </p:txBody>
      </p:sp>
      <p:sp>
        <p:nvSpPr>
          <p:cNvPr id="145" name="Google Shape;145;p30"/>
          <p:cNvSpPr txBox="1"/>
          <p:nvPr/>
        </p:nvSpPr>
        <p:spPr>
          <a:xfrm>
            <a:off x="2283650" y="2947525"/>
            <a:ext cx="30450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Time Complexity: Time complexity of above implementation of shellsort is O(n2)..</a:t>
            </a:r>
            <a:endParaRPr sz="12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31"/>
          <p:cNvSpPr txBox="1"/>
          <p:nvPr>
            <p:ph type="title"/>
          </p:nvPr>
        </p:nvSpPr>
        <p:spPr>
          <a:xfrm>
            <a:off x="58425" y="0"/>
            <a:ext cx="1890000" cy="535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quick sort</a:t>
            </a:r>
            <a:endParaRPr/>
          </a:p>
        </p:txBody>
      </p:sp>
      <p:pic>
        <p:nvPicPr>
          <p:cNvPr id="151" name="Google Shape;151;p31"/>
          <p:cNvPicPr preferRelativeResize="0"/>
          <p:nvPr/>
        </p:nvPicPr>
        <p:blipFill>
          <a:blip r:embed="rId3">
            <a:alphaModFix/>
          </a:blip>
          <a:stretch>
            <a:fillRect/>
          </a:stretch>
        </p:blipFill>
        <p:spPr>
          <a:xfrm>
            <a:off x="0" y="581875"/>
            <a:ext cx="4614300" cy="2047905"/>
          </a:xfrm>
          <a:prstGeom prst="rect">
            <a:avLst/>
          </a:prstGeom>
          <a:noFill/>
          <a:ln>
            <a:noFill/>
          </a:ln>
        </p:spPr>
      </p:pic>
      <p:pic>
        <p:nvPicPr>
          <p:cNvPr id="152" name="Google Shape;152;p31"/>
          <p:cNvPicPr preferRelativeResize="0"/>
          <p:nvPr/>
        </p:nvPicPr>
        <p:blipFill>
          <a:blip r:embed="rId4">
            <a:alphaModFix/>
          </a:blip>
          <a:stretch>
            <a:fillRect/>
          </a:stretch>
        </p:blipFill>
        <p:spPr>
          <a:xfrm>
            <a:off x="4614299" y="0"/>
            <a:ext cx="4529703" cy="5143498"/>
          </a:xfrm>
          <a:prstGeom prst="rect">
            <a:avLst/>
          </a:prstGeom>
          <a:noFill/>
          <a:ln>
            <a:noFill/>
          </a:ln>
        </p:spPr>
      </p:pic>
      <p:sp>
        <p:nvSpPr>
          <p:cNvPr id="153" name="Google Shape;153;p31"/>
          <p:cNvSpPr txBox="1"/>
          <p:nvPr/>
        </p:nvSpPr>
        <p:spPr>
          <a:xfrm>
            <a:off x="95850" y="2747100"/>
            <a:ext cx="4422600" cy="723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50">
                <a:solidFill>
                  <a:srgbClr val="0645AD"/>
                </a:solidFill>
                <a:highlight>
                  <a:srgbClr val="FFFFFF"/>
                </a:highlight>
                <a:uFill>
                  <a:noFill/>
                </a:uFill>
                <a:hlinkClick r:id="rId5">
                  <a:extLst>
                    <a:ext uri="{A12FA001-AC4F-418D-AE19-62706E023703}">
                      <ahyp:hlinkClr val="tx"/>
                    </a:ext>
                  </a:extLst>
                </a:hlinkClick>
              </a:rPr>
              <a:t>Mathematical analysis</a:t>
            </a:r>
            <a:r>
              <a:rPr lang="en" sz="1050">
                <a:solidFill>
                  <a:srgbClr val="202122"/>
                </a:solidFill>
                <a:highlight>
                  <a:srgbClr val="FFFFFF"/>
                </a:highlight>
              </a:rPr>
              <a:t> of quicksort shows that, </a:t>
            </a:r>
            <a:r>
              <a:rPr lang="en" sz="1050">
                <a:solidFill>
                  <a:srgbClr val="0645AD"/>
                </a:solidFill>
                <a:highlight>
                  <a:srgbClr val="FFFFFF"/>
                </a:highlight>
                <a:uFill>
                  <a:noFill/>
                </a:uFill>
                <a:hlinkClick r:id="rId6">
                  <a:extLst>
                    <a:ext uri="{A12FA001-AC4F-418D-AE19-62706E023703}">
                      <ahyp:hlinkClr val="tx"/>
                    </a:ext>
                  </a:extLst>
                </a:hlinkClick>
              </a:rPr>
              <a:t>on average</a:t>
            </a:r>
            <a:r>
              <a:rPr lang="en" sz="1050">
                <a:solidFill>
                  <a:srgbClr val="202122"/>
                </a:solidFill>
                <a:highlight>
                  <a:srgbClr val="FFFFFF"/>
                </a:highlight>
              </a:rPr>
              <a:t>, the algorithm takes </a:t>
            </a:r>
            <a:r>
              <a:rPr lang="en" sz="1050">
                <a:solidFill>
                  <a:srgbClr val="0645AD"/>
                </a:solidFill>
                <a:highlight>
                  <a:srgbClr val="FFFFFF"/>
                </a:highlight>
                <a:uFill>
                  <a:noFill/>
                </a:uFill>
                <a:hlinkClick r:id="rId7">
                  <a:extLst>
                    <a:ext uri="{A12FA001-AC4F-418D-AE19-62706E023703}">
                      <ahyp:hlinkClr val="tx"/>
                    </a:ext>
                  </a:extLst>
                </a:hlinkClick>
              </a:rPr>
              <a:t>O</a:t>
            </a:r>
            <a:r>
              <a:rPr lang="en" sz="1050">
                <a:solidFill>
                  <a:srgbClr val="202122"/>
                </a:solidFill>
                <a:highlight>
                  <a:srgbClr val="FFFFFF"/>
                </a:highlight>
              </a:rPr>
              <a:t>(</a:t>
            </a:r>
            <a:r>
              <a:rPr i="1" lang="en" sz="1050">
                <a:solidFill>
                  <a:srgbClr val="202122"/>
                </a:solidFill>
                <a:highlight>
                  <a:srgbClr val="FFFFFF"/>
                </a:highlight>
              </a:rPr>
              <a:t>n</a:t>
            </a:r>
            <a:r>
              <a:rPr lang="en" sz="1050">
                <a:solidFill>
                  <a:srgbClr val="202122"/>
                </a:solidFill>
                <a:highlight>
                  <a:srgbClr val="FFFFFF"/>
                </a:highlight>
              </a:rPr>
              <a:t> log </a:t>
            </a:r>
            <a:r>
              <a:rPr i="1" lang="en" sz="1050">
                <a:solidFill>
                  <a:srgbClr val="202122"/>
                </a:solidFill>
                <a:highlight>
                  <a:srgbClr val="FFFFFF"/>
                </a:highlight>
              </a:rPr>
              <a:t>n</a:t>
            </a:r>
            <a:r>
              <a:rPr lang="en" sz="1050">
                <a:solidFill>
                  <a:srgbClr val="202122"/>
                </a:solidFill>
                <a:highlight>
                  <a:srgbClr val="FFFFFF"/>
                </a:highlight>
              </a:rPr>
              <a:t>) comparisons to sort </a:t>
            </a:r>
            <a:r>
              <a:rPr i="1" lang="en" sz="1050">
                <a:solidFill>
                  <a:srgbClr val="202122"/>
                </a:solidFill>
                <a:highlight>
                  <a:srgbClr val="FFFFFF"/>
                </a:highlight>
              </a:rPr>
              <a:t>n</a:t>
            </a:r>
            <a:r>
              <a:rPr lang="en" sz="1050">
                <a:solidFill>
                  <a:srgbClr val="202122"/>
                </a:solidFill>
                <a:highlight>
                  <a:srgbClr val="FFFFFF"/>
                </a:highlight>
              </a:rPr>
              <a:t> items. In the </a:t>
            </a:r>
            <a:r>
              <a:rPr lang="en" sz="1050">
                <a:solidFill>
                  <a:srgbClr val="0645AD"/>
                </a:solidFill>
                <a:highlight>
                  <a:srgbClr val="FFFFFF"/>
                </a:highlight>
                <a:uFill>
                  <a:noFill/>
                </a:uFill>
                <a:hlinkClick r:id="rId8">
                  <a:extLst>
                    <a:ext uri="{A12FA001-AC4F-418D-AE19-62706E023703}">
                      <ahyp:hlinkClr val="tx"/>
                    </a:ext>
                  </a:extLst>
                </a:hlinkClick>
              </a:rPr>
              <a:t>worst case</a:t>
            </a:r>
            <a:r>
              <a:rPr lang="en" sz="1050">
                <a:solidFill>
                  <a:srgbClr val="202122"/>
                </a:solidFill>
                <a:highlight>
                  <a:srgbClr val="FFFFFF"/>
                </a:highlight>
              </a:rPr>
              <a:t>, it makes O(</a:t>
            </a:r>
            <a:r>
              <a:rPr i="1" lang="en" sz="1050">
                <a:solidFill>
                  <a:srgbClr val="202122"/>
                </a:solidFill>
                <a:highlight>
                  <a:srgbClr val="FFFFFF"/>
                </a:highlight>
              </a:rPr>
              <a:t>n</a:t>
            </a:r>
            <a:r>
              <a:rPr baseline="30000" lang="en">
                <a:solidFill>
                  <a:srgbClr val="202122"/>
                </a:solidFill>
                <a:highlight>
                  <a:srgbClr val="FFFFFF"/>
                </a:highlight>
              </a:rPr>
              <a:t>2</a:t>
            </a:r>
            <a:r>
              <a:rPr lang="en" sz="1050">
                <a:solidFill>
                  <a:srgbClr val="202122"/>
                </a:solidFill>
                <a:highlight>
                  <a:srgbClr val="FFFFFF"/>
                </a:highlight>
              </a:rPr>
              <a:t>) comparisons, though this behavior is rare.</a:t>
            </a:r>
            <a:endParaRPr/>
          </a:p>
        </p:txBody>
      </p:sp>
      <p:sp>
        <p:nvSpPr>
          <p:cNvPr id="154" name="Google Shape;154;p31"/>
          <p:cNvSpPr txBox="1"/>
          <p:nvPr/>
        </p:nvSpPr>
        <p:spPr>
          <a:xfrm>
            <a:off x="204575" y="3470400"/>
            <a:ext cx="41013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我们可以使用</a:t>
            </a:r>
            <a:endParaRPr/>
          </a:p>
          <a:p>
            <a:pPr indent="-317500" lvl="0" marL="457200" rtl="0" algn="l">
              <a:spcBef>
                <a:spcPts val="0"/>
              </a:spcBef>
              <a:spcAft>
                <a:spcPts val="0"/>
              </a:spcAft>
              <a:buSzPts val="1400"/>
              <a:buAutoNum type="arabicPeriod"/>
            </a:pPr>
            <a:r>
              <a:rPr lang="en"/>
              <a:t>shuffle</a:t>
            </a:r>
            <a:r>
              <a:rPr lang="en"/>
              <a:t> the array first before sort</a:t>
            </a:r>
            <a:endParaRPr/>
          </a:p>
          <a:p>
            <a:pPr indent="-317500" lvl="0" marL="457200" rtl="0" algn="l">
              <a:spcBef>
                <a:spcPts val="0"/>
              </a:spcBef>
              <a:spcAft>
                <a:spcPts val="0"/>
              </a:spcAft>
              <a:buSzPts val="1400"/>
              <a:buAutoNum type="arabicPeriod"/>
            </a:pPr>
            <a:r>
              <a:rPr lang="en"/>
              <a:t>pick pivot randomly</a:t>
            </a:r>
            <a:endParaRPr/>
          </a:p>
        </p:txBody>
      </p:sp>
      <p:pic>
        <p:nvPicPr>
          <p:cNvPr id="155" name="Google Shape;155;p31"/>
          <p:cNvPicPr preferRelativeResize="0"/>
          <p:nvPr/>
        </p:nvPicPr>
        <p:blipFill>
          <a:blip r:embed="rId9">
            <a:alphaModFix/>
          </a:blip>
          <a:stretch>
            <a:fillRect/>
          </a:stretch>
        </p:blipFill>
        <p:spPr>
          <a:xfrm>
            <a:off x="0" y="4301688"/>
            <a:ext cx="4614300" cy="54238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pic>
        <p:nvPicPr>
          <p:cNvPr id="160" name="Google Shape;160;p32"/>
          <p:cNvPicPr preferRelativeResize="0"/>
          <p:nvPr/>
        </p:nvPicPr>
        <p:blipFill>
          <a:blip r:embed="rId3">
            <a:alphaModFix/>
          </a:blip>
          <a:stretch>
            <a:fillRect/>
          </a:stretch>
        </p:blipFill>
        <p:spPr>
          <a:xfrm>
            <a:off x="0" y="0"/>
            <a:ext cx="3666300" cy="3185476"/>
          </a:xfrm>
          <a:prstGeom prst="rect">
            <a:avLst/>
          </a:prstGeom>
          <a:noFill/>
          <a:ln>
            <a:noFill/>
          </a:ln>
        </p:spPr>
      </p:pic>
      <p:pic>
        <p:nvPicPr>
          <p:cNvPr id="161" name="Google Shape;161;p32"/>
          <p:cNvPicPr preferRelativeResize="0"/>
          <p:nvPr/>
        </p:nvPicPr>
        <p:blipFill rotWithShape="1">
          <a:blip r:embed="rId4">
            <a:alphaModFix/>
          </a:blip>
          <a:srcRect b="1468" l="0" r="0" t="0"/>
          <a:stretch/>
        </p:blipFill>
        <p:spPr>
          <a:xfrm>
            <a:off x="3666300" y="0"/>
            <a:ext cx="5473175" cy="4773325"/>
          </a:xfrm>
          <a:prstGeom prst="rect">
            <a:avLst/>
          </a:prstGeom>
          <a:noFill/>
          <a:ln>
            <a:noFill/>
          </a:ln>
        </p:spPr>
      </p:pic>
      <p:pic>
        <p:nvPicPr>
          <p:cNvPr id="162" name="Google Shape;162;p32"/>
          <p:cNvPicPr preferRelativeResize="0"/>
          <p:nvPr/>
        </p:nvPicPr>
        <p:blipFill rotWithShape="1">
          <a:blip r:embed="rId5">
            <a:alphaModFix/>
          </a:blip>
          <a:srcRect b="0" l="0" r="0" t="2629"/>
          <a:stretch/>
        </p:blipFill>
        <p:spPr>
          <a:xfrm>
            <a:off x="0" y="3250075"/>
            <a:ext cx="3728876" cy="1893425"/>
          </a:xfrm>
          <a:prstGeom prst="rect">
            <a:avLst/>
          </a:prstGeom>
          <a:noFill/>
          <a:ln>
            <a:noFill/>
          </a:ln>
        </p:spPr>
      </p:pic>
      <p:sp>
        <p:nvSpPr>
          <p:cNvPr id="163" name="Google Shape;163;p32"/>
          <p:cNvSpPr txBox="1"/>
          <p:nvPr/>
        </p:nvSpPr>
        <p:spPr>
          <a:xfrm>
            <a:off x="3620875" y="4558500"/>
            <a:ext cx="57183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u="sng">
                <a:solidFill>
                  <a:schemeClr val="hlink"/>
                </a:solidFill>
                <a:highlight>
                  <a:srgbClr val="FFFFFF"/>
                </a:highlight>
                <a:hlinkClick r:id="rId6"/>
              </a:rPr>
              <a:t>Quickselect </a:t>
            </a:r>
            <a:r>
              <a:rPr lang="en" sz="1300">
                <a:solidFill>
                  <a:srgbClr val="40424E"/>
                </a:solidFill>
                <a:highlight>
                  <a:srgbClr val="FFFFFF"/>
                </a:highlight>
              </a:rPr>
              <a:t>is a selection algorithm to find the k-th smallest element in an unordered list. It is related to the </a:t>
            </a:r>
            <a:r>
              <a:rPr lang="en" sz="1300" u="sng">
                <a:solidFill>
                  <a:schemeClr val="hlink"/>
                </a:solidFill>
                <a:highlight>
                  <a:srgbClr val="FFFFFF"/>
                </a:highlight>
                <a:hlinkClick r:id="rId7"/>
              </a:rPr>
              <a:t>quick sort</a:t>
            </a:r>
            <a:r>
              <a:rPr lang="en" sz="1300">
                <a:solidFill>
                  <a:srgbClr val="40424E"/>
                </a:solidFill>
                <a:highlight>
                  <a:srgbClr val="FFFFFF"/>
                </a:highlight>
              </a:rPr>
              <a:t> sorting algorithm.</a:t>
            </a:r>
            <a:endParaRPr/>
          </a:p>
        </p:txBody>
      </p:sp>
      <p:sp>
        <p:nvSpPr>
          <p:cNvPr id="164" name="Google Shape;164;p32"/>
          <p:cNvSpPr txBox="1"/>
          <p:nvPr/>
        </p:nvSpPr>
        <p:spPr>
          <a:xfrm>
            <a:off x="6929575" y="2440000"/>
            <a:ext cx="2049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Avg T</a:t>
            </a:r>
            <a:r>
              <a:rPr lang="en"/>
              <a:t>(n) = O(n)</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33"/>
          <p:cNvSpPr txBox="1"/>
          <p:nvPr>
            <p:ph type="title"/>
          </p:nvPr>
        </p:nvSpPr>
        <p:spPr>
          <a:xfrm>
            <a:off x="243500" y="259925"/>
            <a:ext cx="18705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merge sort</a:t>
            </a:r>
            <a:endParaRPr/>
          </a:p>
        </p:txBody>
      </p:sp>
      <p:pic>
        <p:nvPicPr>
          <p:cNvPr id="170" name="Google Shape;170;p33"/>
          <p:cNvPicPr preferRelativeResize="0"/>
          <p:nvPr/>
        </p:nvPicPr>
        <p:blipFill>
          <a:blip r:embed="rId3">
            <a:alphaModFix/>
          </a:blip>
          <a:stretch>
            <a:fillRect/>
          </a:stretch>
        </p:blipFill>
        <p:spPr>
          <a:xfrm>
            <a:off x="4377026" y="372988"/>
            <a:ext cx="4766975" cy="4568749"/>
          </a:xfrm>
          <a:prstGeom prst="rect">
            <a:avLst/>
          </a:prstGeom>
          <a:noFill/>
          <a:ln>
            <a:noFill/>
          </a:ln>
        </p:spPr>
      </p:pic>
      <p:pic>
        <p:nvPicPr>
          <p:cNvPr id="171" name="Google Shape;171;p33"/>
          <p:cNvPicPr preferRelativeResize="0"/>
          <p:nvPr/>
        </p:nvPicPr>
        <p:blipFill>
          <a:blip r:embed="rId4">
            <a:alphaModFix/>
          </a:blip>
          <a:stretch>
            <a:fillRect/>
          </a:stretch>
        </p:blipFill>
        <p:spPr>
          <a:xfrm>
            <a:off x="152400" y="832625"/>
            <a:ext cx="3790549" cy="3649477"/>
          </a:xfrm>
          <a:prstGeom prst="rect">
            <a:avLst/>
          </a:prstGeom>
          <a:noFill/>
          <a:ln>
            <a:noFill/>
          </a:ln>
        </p:spPr>
      </p:pic>
      <p:sp>
        <p:nvSpPr>
          <p:cNvPr id="172" name="Google Shape;172;p33"/>
          <p:cNvSpPr txBox="1"/>
          <p:nvPr/>
        </p:nvSpPr>
        <p:spPr>
          <a:xfrm>
            <a:off x="273275" y="4577425"/>
            <a:ext cx="2049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O(n) = O(nlogn)</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